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8288000" cy="10287000"/>
  <p:notesSz cx="6858000" cy="9144000"/>
  <p:embeddedFontLst>
    <p:embeddedFont>
      <p:font typeface="Calibri" panose="020F0502020204030204" pitchFamily="34" charset="0"/>
      <p:regular r:id="rId18"/>
      <p:bold r:id="rId19"/>
      <p:italic r:id="rId20"/>
      <p:boldItalic r:id="rId21"/>
    </p:embeddedFont>
    <p:embeddedFont>
      <p:font typeface="Cormorant Garamond Bold" panose="020B0604020202020204" charset="0"/>
      <p:regular r:id="rId22"/>
    </p:embeddedFont>
    <p:embeddedFont>
      <p:font typeface="Garet Ultra-Bold" panose="020B0604020202020204" charset="0"/>
      <p:regular r:id="rId23"/>
    </p:embeddedFont>
    <p:embeddedFont>
      <p:font typeface="Poppins" panose="00000500000000000000" pitchFamily="2" charset="0"/>
      <p:regular r:id="rId24"/>
    </p:embeddedFont>
    <p:embeddedFont>
      <p:font typeface="Poppins Bold" panose="00000800000000000000" charset="0"/>
      <p:regular r:id="rId25"/>
    </p:embeddedFont>
    <p:embeddedFont>
      <p:font typeface="Poppins Ultra-Bold" panose="020B0604020202020204" charset="0"/>
      <p:regular r:id="rId26"/>
    </p:embeddedFont>
    <p:embeddedFont>
      <p:font typeface="Quicksand Medium" panose="020B0604020202020204" charset="0"/>
      <p:regular r:id="rId27"/>
    </p:embeddedFont>
    <p:embeddedFont>
      <p:font typeface="Raleway Heavy" panose="020B0604020202020204" charset="0"/>
      <p:regular r:id="rId28"/>
    </p:embeddedFont>
    <p:embeddedFont>
      <p:font typeface="Source Sans Pro" panose="020B0503030403020204" pitchFamily="34" charset="0"/>
      <p:regular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61" d="100"/>
          <a:sy n="61" d="100"/>
        </p:scale>
        <p:origin x="326"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8.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12/13/2024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12/13/2024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12/13/2024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2.sv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2.sv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2.sv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2.sv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2.sv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2.svg"/></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svg"/><Relationship Id="rId9"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2.sv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2.sv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2.sv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2.sv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2.sv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2.sv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2.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6401F"/>
        </a:solidFill>
        <a:effectLst/>
      </p:bgPr>
    </p:bg>
    <p:spTree>
      <p:nvGrpSpPr>
        <p:cNvPr id="1" name=""/>
        <p:cNvGrpSpPr/>
        <p:nvPr/>
      </p:nvGrpSpPr>
      <p:grpSpPr>
        <a:xfrm>
          <a:off x="0" y="0"/>
          <a:ext cx="0" cy="0"/>
          <a:chOff x="0" y="0"/>
          <a:chExt cx="0" cy="0"/>
        </a:xfrm>
      </p:grpSpPr>
      <p:grpSp>
        <p:nvGrpSpPr>
          <p:cNvPr id="2" name="Group 2"/>
          <p:cNvGrpSpPr/>
          <p:nvPr/>
        </p:nvGrpSpPr>
        <p:grpSpPr>
          <a:xfrm>
            <a:off x="10345395" y="6725099"/>
            <a:ext cx="13827810" cy="13827810"/>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68149"/>
            </a:solidFill>
          </p:spPr>
        </p:sp>
        <p:sp>
          <p:nvSpPr>
            <p:cNvPr id="4" name="TextBox 4"/>
            <p:cNvSpPr txBox="1"/>
            <p:nvPr/>
          </p:nvSpPr>
          <p:spPr>
            <a:xfrm>
              <a:off x="76200" y="38100"/>
              <a:ext cx="660400" cy="698500"/>
            </a:xfrm>
            <a:prstGeom prst="rect">
              <a:avLst/>
            </a:prstGeom>
          </p:spPr>
          <p:txBody>
            <a:bodyPr lIns="50800" tIns="50800" rIns="50800" bIns="50800" rtlCol="0" anchor="ctr"/>
            <a:lstStyle/>
            <a:p>
              <a:pPr algn="ctr">
                <a:lnSpc>
                  <a:spcPts val="2659"/>
                </a:lnSpc>
                <a:spcBef>
                  <a:spcPct val="0"/>
                </a:spcBef>
              </a:pPr>
              <a:endParaRPr/>
            </a:p>
          </p:txBody>
        </p:sp>
      </p:grpSp>
      <p:sp>
        <p:nvSpPr>
          <p:cNvPr id="5" name="Freeform 5"/>
          <p:cNvSpPr/>
          <p:nvPr/>
        </p:nvSpPr>
        <p:spPr>
          <a:xfrm>
            <a:off x="9087305" y="6894223"/>
            <a:ext cx="1515868" cy="879219"/>
          </a:xfrm>
          <a:custGeom>
            <a:avLst/>
            <a:gdLst/>
            <a:ahLst/>
            <a:cxnLst/>
            <a:rect l="l" t="t" r="r" b="b"/>
            <a:pathLst>
              <a:path w="1515868" h="879219">
                <a:moveTo>
                  <a:pt x="0" y="0"/>
                </a:moveTo>
                <a:lnTo>
                  <a:pt x="1515868" y="0"/>
                </a:lnTo>
                <a:lnTo>
                  <a:pt x="1515868" y="879219"/>
                </a:lnTo>
                <a:lnTo>
                  <a:pt x="0" y="879219"/>
                </a:lnTo>
                <a:lnTo>
                  <a:pt x="0" y="0"/>
                </a:lnTo>
                <a:close/>
              </a:path>
            </a:pathLst>
          </a:custGeom>
          <a:blipFill>
            <a:blip r:embed="rId2">
              <a:extLst>
                <a:ext uri="{96DAC541-7B7A-43D3-8B79-37D633B846F1}">
                  <asvg:svgBlip xmlns:asvg="http://schemas.microsoft.com/office/drawing/2016/SVG/main" r:embed="rId3"/>
                </a:ext>
              </a:extLst>
            </a:blip>
            <a:stretch>
              <a:fillRect r="-152629" b="-338751"/>
            </a:stretch>
          </a:blipFill>
        </p:spPr>
      </p:sp>
      <p:grpSp>
        <p:nvGrpSpPr>
          <p:cNvPr id="6" name="Group 6"/>
          <p:cNvGrpSpPr/>
          <p:nvPr/>
        </p:nvGrpSpPr>
        <p:grpSpPr>
          <a:xfrm>
            <a:off x="9845239" y="7275132"/>
            <a:ext cx="13827810" cy="13827810"/>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6D5D4"/>
            </a:solidFill>
          </p:spPr>
        </p:sp>
        <p:sp>
          <p:nvSpPr>
            <p:cNvPr id="8" name="TextBox 8"/>
            <p:cNvSpPr txBox="1"/>
            <p:nvPr/>
          </p:nvSpPr>
          <p:spPr>
            <a:xfrm>
              <a:off x="76200" y="38100"/>
              <a:ext cx="660400" cy="698500"/>
            </a:xfrm>
            <a:prstGeom prst="rect">
              <a:avLst/>
            </a:prstGeom>
          </p:spPr>
          <p:txBody>
            <a:bodyPr lIns="50800" tIns="50800" rIns="50800" bIns="50800" rtlCol="0" anchor="ctr"/>
            <a:lstStyle/>
            <a:p>
              <a:pPr algn="ctr">
                <a:lnSpc>
                  <a:spcPts val="2659"/>
                </a:lnSpc>
                <a:spcBef>
                  <a:spcPct val="0"/>
                </a:spcBef>
              </a:pPr>
              <a:endParaRPr/>
            </a:p>
          </p:txBody>
        </p:sp>
      </p:grpSp>
      <p:grpSp>
        <p:nvGrpSpPr>
          <p:cNvPr id="9" name="Group 9"/>
          <p:cNvGrpSpPr/>
          <p:nvPr/>
        </p:nvGrpSpPr>
        <p:grpSpPr>
          <a:xfrm>
            <a:off x="-6421923" y="-399244"/>
            <a:ext cx="14732029" cy="14732029"/>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68149"/>
            </a:solidFill>
          </p:spPr>
        </p:sp>
        <p:sp>
          <p:nvSpPr>
            <p:cNvPr id="11" name="TextBox 11"/>
            <p:cNvSpPr txBox="1"/>
            <p:nvPr/>
          </p:nvSpPr>
          <p:spPr>
            <a:xfrm>
              <a:off x="76200" y="38100"/>
              <a:ext cx="660400" cy="698500"/>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p:cNvGrpSpPr/>
          <p:nvPr/>
        </p:nvGrpSpPr>
        <p:grpSpPr>
          <a:xfrm>
            <a:off x="-6694684" y="626446"/>
            <a:ext cx="14909540" cy="14909540"/>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6D5D4"/>
            </a:solidFill>
          </p:spPr>
        </p:sp>
        <p:sp>
          <p:nvSpPr>
            <p:cNvPr id="14" name="TextBox 14"/>
            <p:cNvSpPr txBox="1"/>
            <p:nvPr/>
          </p:nvSpPr>
          <p:spPr>
            <a:xfrm>
              <a:off x="76200" y="38100"/>
              <a:ext cx="660400" cy="698500"/>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p:cNvGrpSpPr/>
          <p:nvPr/>
        </p:nvGrpSpPr>
        <p:grpSpPr>
          <a:xfrm>
            <a:off x="-3529775" y="-1643960"/>
            <a:ext cx="12436106" cy="12436106"/>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a:stretch>
            </a:blipFill>
            <a:ln w="104775" cap="sq">
              <a:solidFill>
                <a:srgbClr val="56401F"/>
              </a:solidFill>
              <a:prstDash val="solid"/>
              <a:miter/>
            </a:ln>
          </p:spPr>
        </p:sp>
      </p:grpSp>
      <p:grpSp>
        <p:nvGrpSpPr>
          <p:cNvPr id="17" name="Group 17"/>
          <p:cNvGrpSpPr/>
          <p:nvPr/>
        </p:nvGrpSpPr>
        <p:grpSpPr>
          <a:xfrm>
            <a:off x="8829528" y="4856310"/>
            <a:ext cx="4633351" cy="1094342"/>
            <a:chOff x="0" y="0"/>
            <a:chExt cx="848084" cy="200307"/>
          </a:xfrm>
        </p:grpSpPr>
        <p:sp>
          <p:nvSpPr>
            <p:cNvPr id="18" name="Freeform 18"/>
            <p:cNvSpPr/>
            <p:nvPr/>
          </p:nvSpPr>
          <p:spPr>
            <a:xfrm>
              <a:off x="0" y="0"/>
              <a:ext cx="848084" cy="200307"/>
            </a:xfrm>
            <a:custGeom>
              <a:avLst/>
              <a:gdLst/>
              <a:ahLst/>
              <a:cxnLst/>
              <a:rect l="l" t="t" r="r" b="b"/>
              <a:pathLst>
                <a:path w="848084" h="200307">
                  <a:moveTo>
                    <a:pt x="100154" y="0"/>
                  </a:moveTo>
                  <a:lnTo>
                    <a:pt x="747931" y="0"/>
                  </a:lnTo>
                  <a:cubicBezTo>
                    <a:pt x="774493" y="0"/>
                    <a:pt x="799968" y="10552"/>
                    <a:pt x="818750" y="29334"/>
                  </a:cubicBezTo>
                  <a:cubicBezTo>
                    <a:pt x="837533" y="48117"/>
                    <a:pt x="848084" y="73591"/>
                    <a:pt x="848084" y="100154"/>
                  </a:cubicBezTo>
                  <a:lnTo>
                    <a:pt x="848084" y="100154"/>
                  </a:lnTo>
                  <a:cubicBezTo>
                    <a:pt x="848084" y="126716"/>
                    <a:pt x="837533" y="152191"/>
                    <a:pt x="818750" y="170973"/>
                  </a:cubicBezTo>
                  <a:cubicBezTo>
                    <a:pt x="799968" y="189755"/>
                    <a:pt x="774493" y="200307"/>
                    <a:pt x="747931" y="200307"/>
                  </a:cubicBezTo>
                  <a:lnTo>
                    <a:pt x="100154" y="200307"/>
                  </a:lnTo>
                  <a:cubicBezTo>
                    <a:pt x="73591" y="200307"/>
                    <a:pt x="48117" y="189755"/>
                    <a:pt x="29334" y="170973"/>
                  </a:cubicBezTo>
                  <a:cubicBezTo>
                    <a:pt x="10552" y="152191"/>
                    <a:pt x="0" y="126716"/>
                    <a:pt x="0" y="100154"/>
                  </a:cubicBezTo>
                  <a:lnTo>
                    <a:pt x="0" y="100154"/>
                  </a:lnTo>
                  <a:cubicBezTo>
                    <a:pt x="0" y="73591"/>
                    <a:pt x="10552" y="48117"/>
                    <a:pt x="29334" y="29334"/>
                  </a:cubicBezTo>
                  <a:cubicBezTo>
                    <a:pt x="48117" y="10552"/>
                    <a:pt x="73591" y="0"/>
                    <a:pt x="100154" y="0"/>
                  </a:cubicBezTo>
                  <a:close/>
                </a:path>
              </a:pathLst>
            </a:custGeom>
            <a:solidFill>
              <a:srgbClr val="D6D5D4"/>
            </a:solidFill>
            <a:ln cap="rnd">
              <a:noFill/>
              <a:prstDash val="solid"/>
              <a:round/>
            </a:ln>
          </p:spPr>
        </p:sp>
        <p:sp>
          <p:nvSpPr>
            <p:cNvPr id="19" name="TextBox 19"/>
            <p:cNvSpPr txBox="1"/>
            <p:nvPr/>
          </p:nvSpPr>
          <p:spPr>
            <a:xfrm>
              <a:off x="0" y="-38100"/>
              <a:ext cx="848084" cy="238407"/>
            </a:xfrm>
            <a:prstGeom prst="rect">
              <a:avLst/>
            </a:prstGeom>
          </p:spPr>
          <p:txBody>
            <a:bodyPr lIns="50800" tIns="50800" rIns="50800" bIns="50800" rtlCol="0" anchor="ctr"/>
            <a:lstStyle/>
            <a:p>
              <a:pPr algn="ctr">
                <a:lnSpc>
                  <a:spcPts val="2659"/>
                </a:lnSpc>
                <a:spcBef>
                  <a:spcPct val="0"/>
                </a:spcBef>
              </a:pPr>
              <a:endParaRPr/>
            </a:p>
          </p:txBody>
        </p:sp>
      </p:grpSp>
      <p:sp>
        <p:nvSpPr>
          <p:cNvPr id="20" name="Freeform 20"/>
          <p:cNvSpPr/>
          <p:nvPr/>
        </p:nvSpPr>
        <p:spPr>
          <a:xfrm>
            <a:off x="12380026" y="5052656"/>
            <a:ext cx="701650" cy="701650"/>
          </a:xfrm>
          <a:custGeom>
            <a:avLst/>
            <a:gdLst/>
            <a:ahLst/>
            <a:cxnLst/>
            <a:rect l="l" t="t" r="r" b="b"/>
            <a:pathLst>
              <a:path w="701650" h="701650">
                <a:moveTo>
                  <a:pt x="0" y="0"/>
                </a:moveTo>
                <a:lnTo>
                  <a:pt x="701650" y="0"/>
                </a:lnTo>
                <a:lnTo>
                  <a:pt x="701650" y="701650"/>
                </a:lnTo>
                <a:lnTo>
                  <a:pt x="0" y="70165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grpSp>
        <p:nvGrpSpPr>
          <p:cNvPr id="21" name="Group 21"/>
          <p:cNvGrpSpPr/>
          <p:nvPr/>
        </p:nvGrpSpPr>
        <p:grpSpPr>
          <a:xfrm>
            <a:off x="8525963" y="6132580"/>
            <a:ext cx="4154420" cy="4154420"/>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68149"/>
            </a:solidFill>
            <a:ln w="104775" cap="sq">
              <a:solidFill>
                <a:srgbClr val="FFFFFF"/>
              </a:solidFill>
              <a:prstDash val="solid"/>
              <a:miter/>
            </a:ln>
          </p:spPr>
        </p:sp>
        <p:sp>
          <p:nvSpPr>
            <p:cNvPr id="23" name="TextBox 23"/>
            <p:cNvSpPr txBox="1"/>
            <p:nvPr/>
          </p:nvSpPr>
          <p:spPr>
            <a:xfrm>
              <a:off x="76200" y="38100"/>
              <a:ext cx="660400" cy="698500"/>
            </a:xfrm>
            <a:prstGeom prst="rect">
              <a:avLst/>
            </a:prstGeom>
          </p:spPr>
          <p:txBody>
            <a:bodyPr lIns="50800" tIns="50800" rIns="50800" bIns="50800" rtlCol="0" anchor="ctr"/>
            <a:lstStyle/>
            <a:p>
              <a:pPr algn="ctr">
                <a:lnSpc>
                  <a:spcPts val="2659"/>
                </a:lnSpc>
              </a:pPr>
              <a:endParaRPr/>
            </a:p>
          </p:txBody>
        </p:sp>
      </p:grpSp>
      <p:sp>
        <p:nvSpPr>
          <p:cNvPr id="24" name="Freeform 24"/>
          <p:cNvSpPr/>
          <p:nvPr/>
        </p:nvSpPr>
        <p:spPr>
          <a:xfrm>
            <a:off x="5083173" y="422364"/>
            <a:ext cx="1581144" cy="917080"/>
          </a:xfrm>
          <a:custGeom>
            <a:avLst/>
            <a:gdLst/>
            <a:ahLst/>
            <a:cxnLst/>
            <a:rect l="l" t="t" r="r" b="b"/>
            <a:pathLst>
              <a:path w="1581144" h="917080">
                <a:moveTo>
                  <a:pt x="0" y="0"/>
                </a:moveTo>
                <a:lnTo>
                  <a:pt x="1581144" y="0"/>
                </a:lnTo>
                <a:lnTo>
                  <a:pt x="1581144" y="917080"/>
                </a:lnTo>
                <a:lnTo>
                  <a:pt x="0" y="917080"/>
                </a:lnTo>
                <a:lnTo>
                  <a:pt x="0" y="0"/>
                </a:lnTo>
                <a:close/>
              </a:path>
            </a:pathLst>
          </a:custGeom>
          <a:blipFill>
            <a:blip r:embed="rId2">
              <a:extLst>
                <a:ext uri="{96DAC541-7B7A-43D3-8B79-37D633B846F1}">
                  <asvg:svgBlip xmlns:asvg="http://schemas.microsoft.com/office/drawing/2016/SVG/main" r:embed="rId3"/>
                </a:ext>
              </a:extLst>
            </a:blip>
            <a:stretch>
              <a:fillRect r="-152629" b="-338751"/>
            </a:stretch>
          </a:blipFill>
        </p:spPr>
      </p:sp>
      <p:sp>
        <p:nvSpPr>
          <p:cNvPr id="25" name="Freeform 25"/>
          <p:cNvSpPr/>
          <p:nvPr/>
        </p:nvSpPr>
        <p:spPr>
          <a:xfrm>
            <a:off x="16843728" y="7008474"/>
            <a:ext cx="1581144" cy="917080"/>
          </a:xfrm>
          <a:custGeom>
            <a:avLst/>
            <a:gdLst/>
            <a:ahLst/>
            <a:cxnLst/>
            <a:rect l="l" t="t" r="r" b="b"/>
            <a:pathLst>
              <a:path w="1581144" h="917080">
                <a:moveTo>
                  <a:pt x="0" y="0"/>
                </a:moveTo>
                <a:lnTo>
                  <a:pt x="1581145" y="0"/>
                </a:lnTo>
                <a:lnTo>
                  <a:pt x="1581145" y="917080"/>
                </a:lnTo>
                <a:lnTo>
                  <a:pt x="0" y="917080"/>
                </a:lnTo>
                <a:lnTo>
                  <a:pt x="0" y="0"/>
                </a:lnTo>
                <a:close/>
              </a:path>
            </a:pathLst>
          </a:custGeom>
          <a:blipFill>
            <a:blip r:embed="rId7">
              <a:extLst>
                <a:ext uri="{96DAC541-7B7A-43D3-8B79-37D633B846F1}">
                  <asvg:svgBlip xmlns:asvg="http://schemas.microsoft.com/office/drawing/2016/SVG/main" r:embed="rId8"/>
                </a:ext>
              </a:extLst>
            </a:blip>
            <a:stretch>
              <a:fillRect r="-152629" b="-338751"/>
            </a:stretch>
          </a:blipFill>
        </p:spPr>
      </p:sp>
      <p:sp>
        <p:nvSpPr>
          <p:cNvPr id="26" name="TextBox 26"/>
          <p:cNvSpPr txBox="1"/>
          <p:nvPr/>
        </p:nvSpPr>
        <p:spPr>
          <a:xfrm>
            <a:off x="8418289" y="99331"/>
            <a:ext cx="10089179" cy="1715862"/>
          </a:xfrm>
          <a:prstGeom prst="rect">
            <a:avLst/>
          </a:prstGeom>
        </p:spPr>
        <p:txBody>
          <a:bodyPr lIns="0" tIns="0" rIns="0" bIns="0" rtlCol="0" anchor="t">
            <a:spAutoFit/>
          </a:bodyPr>
          <a:lstStyle/>
          <a:p>
            <a:pPr algn="l">
              <a:lnSpc>
                <a:spcPts val="6749"/>
              </a:lnSpc>
            </a:pPr>
            <a:r>
              <a:rPr lang="en-US" sz="4821">
                <a:solidFill>
                  <a:srgbClr val="C4A370"/>
                </a:solidFill>
                <a:latin typeface="Poppins"/>
                <a:ea typeface="Poppins"/>
                <a:cs typeface="Poppins"/>
                <a:sym typeface="Poppins"/>
              </a:rPr>
              <a:t>ENQUETE NATIONALE SUR LE TRAVAIL DES ENFANTS</a:t>
            </a:r>
          </a:p>
        </p:txBody>
      </p:sp>
      <p:sp>
        <p:nvSpPr>
          <p:cNvPr id="27" name="TextBox 27"/>
          <p:cNvSpPr txBox="1"/>
          <p:nvPr/>
        </p:nvSpPr>
        <p:spPr>
          <a:xfrm>
            <a:off x="8906330" y="1802350"/>
            <a:ext cx="9893980" cy="1711633"/>
          </a:xfrm>
          <a:prstGeom prst="rect">
            <a:avLst/>
          </a:prstGeom>
        </p:spPr>
        <p:txBody>
          <a:bodyPr lIns="0" tIns="0" rIns="0" bIns="0" rtlCol="0" anchor="t">
            <a:spAutoFit/>
          </a:bodyPr>
          <a:lstStyle/>
          <a:p>
            <a:pPr algn="l">
              <a:lnSpc>
                <a:spcPts val="13283"/>
              </a:lnSpc>
            </a:pPr>
            <a:r>
              <a:rPr lang="en-US" sz="9487">
                <a:solidFill>
                  <a:srgbClr val="D6D5D4"/>
                </a:solidFill>
                <a:latin typeface="Poppins Bold"/>
                <a:ea typeface="Poppins Bold"/>
                <a:cs typeface="Poppins Bold"/>
                <a:sym typeface="Poppins Bold"/>
              </a:rPr>
              <a:t>ENTE-BF-2022</a:t>
            </a:r>
          </a:p>
        </p:txBody>
      </p:sp>
      <p:sp>
        <p:nvSpPr>
          <p:cNvPr id="29" name="TextBox 29"/>
          <p:cNvSpPr txBox="1"/>
          <p:nvPr/>
        </p:nvSpPr>
        <p:spPr>
          <a:xfrm>
            <a:off x="13472404" y="5111514"/>
            <a:ext cx="3724427" cy="424815"/>
          </a:xfrm>
          <a:prstGeom prst="rect">
            <a:avLst/>
          </a:prstGeom>
        </p:spPr>
        <p:txBody>
          <a:bodyPr lIns="0" tIns="0" rIns="0" bIns="0" rtlCol="0" anchor="t">
            <a:spAutoFit/>
          </a:bodyPr>
          <a:lstStyle/>
          <a:p>
            <a:pPr algn="r">
              <a:lnSpc>
                <a:spcPts val="3359"/>
              </a:lnSpc>
            </a:pPr>
            <a:r>
              <a:rPr lang="en-US" sz="2400">
                <a:solidFill>
                  <a:srgbClr val="C4A370"/>
                </a:solidFill>
                <a:latin typeface="Poppins Bold"/>
                <a:ea typeface="Poppins Bold"/>
                <a:cs typeface="Poppins Bold"/>
                <a:sym typeface="Poppins Bold"/>
              </a:rPr>
              <a:t>MFPTPS, BIT, UNICEF</a:t>
            </a:r>
          </a:p>
        </p:txBody>
      </p:sp>
      <p:sp>
        <p:nvSpPr>
          <p:cNvPr id="30" name="TextBox 30"/>
          <p:cNvSpPr txBox="1"/>
          <p:nvPr/>
        </p:nvSpPr>
        <p:spPr>
          <a:xfrm>
            <a:off x="9224758" y="5033823"/>
            <a:ext cx="3149081" cy="551622"/>
          </a:xfrm>
          <a:prstGeom prst="rect">
            <a:avLst/>
          </a:prstGeom>
        </p:spPr>
        <p:txBody>
          <a:bodyPr lIns="0" tIns="0" rIns="0" bIns="0" rtlCol="0" anchor="t">
            <a:spAutoFit/>
          </a:bodyPr>
          <a:lstStyle/>
          <a:p>
            <a:pPr algn="ctr">
              <a:lnSpc>
                <a:spcPts val="4245"/>
              </a:lnSpc>
            </a:pPr>
            <a:r>
              <a:rPr lang="en-US" sz="3032">
                <a:solidFill>
                  <a:srgbClr val="56401F"/>
                </a:solidFill>
                <a:latin typeface="Poppins Ultra-Bold"/>
                <a:ea typeface="Poppins Ultra-Bold"/>
                <a:cs typeface="Poppins Ultra-Bold"/>
                <a:sym typeface="Poppins Ultra-Bold"/>
              </a:rPr>
              <a:t>PARTENAIRES</a:t>
            </a:r>
          </a:p>
        </p:txBody>
      </p:sp>
      <p:sp>
        <p:nvSpPr>
          <p:cNvPr id="31" name="TextBox 31"/>
          <p:cNvSpPr txBox="1"/>
          <p:nvPr/>
        </p:nvSpPr>
        <p:spPr>
          <a:xfrm>
            <a:off x="14156318" y="8541232"/>
            <a:ext cx="2228097" cy="275818"/>
          </a:xfrm>
          <a:prstGeom prst="rect">
            <a:avLst/>
          </a:prstGeom>
        </p:spPr>
        <p:txBody>
          <a:bodyPr lIns="0" tIns="0" rIns="0" bIns="0" rtlCol="0" anchor="t">
            <a:spAutoFit/>
          </a:bodyPr>
          <a:lstStyle/>
          <a:p>
            <a:pPr algn="r">
              <a:lnSpc>
                <a:spcPts val="2122"/>
              </a:lnSpc>
            </a:pPr>
            <a:r>
              <a:rPr lang="en-US" sz="1516">
                <a:solidFill>
                  <a:srgbClr val="56401F"/>
                </a:solidFill>
                <a:latin typeface="Poppins Bold"/>
                <a:ea typeface="Poppins Bold"/>
                <a:cs typeface="Poppins Bold"/>
                <a:sym typeface="Poppins Bold"/>
              </a:rPr>
              <a:t>Présentation:</a:t>
            </a:r>
          </a:p>
        </p:txBody>
      </p:sp>
      <p:sp>
        <p:nvSpPr>
          <p:cNvPr id="32" name="TextBox 32"/>
          <p:cNvSpPr txBox="1"/>
          <p:nvPr/>
        </p:nvSpPr>
        <p:spPr>
          <a:xfrm>
            <a:off x="13534873" y="8802764"/>
            <a:ext cx="2849542" cy="466430"/>
          </a:xfrm>
          <a:prstGeom prst="rect">
            <a:avLst/>
          </a:prstGeom>
        </p:spPr>
        <p:txBody>
          <a:bodyPr lIns="0" tIns="0" rIns="0" bIns="0" rtlCol="0" anchor="t">
            <a:spAutoFit/>
          </a:bodyPr>
          <a:lstStyle/>
          <a:p>
            <a:pPr algn="r">
              <a:lnSpc>
                <a:spcPts val="3691"/>
              </a:lnSpc>
            </a:pPr>
            <a:r>
              <a:rPr lang="en-US" sz="2636">
                <a:solidFill>
                  <a:srgbClr val="56401F"/>
                </a:solidFill>
                <a:latin typeface="Poppins Ultra-Bold"/>
                <a:ea typeface="Poppins Ultra-Bold"/>
                <a:cs typeface="Poppins Ultra-Bold"/>
                <a:sym typeface="Poppins Ultra-Bold"/>
              </a:rPr>
              <a:t>Rodrigue MARE</a:t>
            </a:r>
          </a:p>
        </p:txBody>
      </p:sp>
      <p:sp>
        <p:nvSpPr>
          <p:cNvPr id="33" name="TextBox 33"/>
          <p:cNvSpPr txBox="1"/>
          <p:nvPr/>
        </p:nvSpPr>
        <p:spPr>
          <a:xfrm>
            <a:off x="9087305" y="7014754"/>
            <a:ext cx="3104986" cy="2277805"/>
          </a:xfrm>
          <a:prstGeom prst="rect">
            <a:avLst/>
          </a:prstGeom>
        </p:spPr>
        <p:txBody>
          <a:bodyPr lIns="0" tIns="0" rIns="0" bIns="0" rtlCol="0" anchor="t">
            <a:spAutoFit/>
          </a:bodyPr>
          <a:lstStyle/>
          <a:p>
            <a:pPr algn="ctr">
              <a:lnSpc>
                <a:spcPts val="3601"/>
              </a:lnSpc>
            </a:pPr>
            <a:r>
              <a:rPr lang="en-US" sz="2572">
                <a:solidFill>
                  <a:srgbClr val="FFFFFF"/>
                </a:solidFill>
                <a:latin typeface="Garet Ultra-Bold"/>
                <a:ea typeface="Garet Ultra-Bold"/>
                <a:cs typeface="Garet Ultra-Bold"/>
                <a:sym typeface="Garet Ultra-Bold"/>
              </a:rPr>
              <a:t>1 418 142 ENFANTS SONT ENGAGÉS DANS UNE FORME DE TRAVAIL À ABOLIR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5876326" y="0"/>
            <a:ext cx="12411674" cy="1641211"/>
            <a:chOff x="0" y="0"/>
            <a:chExt cx="4198517" cy="555175"/>
          </a:xfrm>
        </p:grpSpPr>
        <p:sp>
          <p:nvSpPr>
            <p:cNvPr id="4" name="Freeform 4"/>
            <p:cNvSpPr/>
            <p:nvPr/>
          </p:nvSpPr>
          <p:spPr>
            <a:xfrm>
              <a:off x="0" y="0"/>
              <a:ext cx="4198517" cy="555175"/>
            </a:xfrm>
            <a:custGeom>
              <a:avLst/>
              <a:gdLst/>
              <a:ahLst/>
              <a:cxnLst/>
              <a:rect l="l" t="t" r="r" b="b"/>
              <a:pathLst>
                <a:path w="4198517" h="555175">
                  <a:moveTo>
                    <a:pt x="0" y="0"/>
                  </a:moveTo>
                  <a:lnTo>
                    <a:pt x="4198517" y="0"/>
                  </a:lnTo>
                  <a:lnTo>
                    <a:pt x="4198517" y="555175"/>
                  </a:lnTo>
                  <a:lnTo>
                    <a:pt x="0" y="555175"/>
                  </a:lnTo>
                  <a:close/>
                </a:path>
              </a:pathLst>
            </a:custGeom>
            <a:solidFill>
              <a:srgbClr val="FFFFFF"/>
            </a:solidFill>
          </p:spPr>
        </p:sp>
      </p:grpSp>
      <p:sp>
        <p:nvSpPr>
          <p:cNvPr id="5" name="AutoShape 5"/>
          <p:cNvSpPr/>
          <p:nvPr/>
        </p:nvSpPr>
        <p:spPr>
          <a:xfrm>
            <a:off x="6422782" y="2911260"/>
            <a:ext cx="11242071" cy="0"/>
          </a:xfrm>
          <a:prstGeom prst="line">
            <a:avLst/>
          </a:prstGeom>
          <a:ln w="57150" cap="rnd">
            <a:solidFill>
              <a:srgbClr val="2F66DC"/>
            </a:solidFill>
            <a:prstDash val="sysDot"/>
            <a:headEnd type="none" w="sm" len="sm"/>
            <a:tailEnd type="none" w="sm" len="sm"/>
          </a:ln>
        </p:spPr>
      </p:sp>
      <p:grpSp>
        <p:nvGrpSpPr>
          <p:cNvPr id="6" name="Group 6"/>
          <p:cNvGrpSpPr/>
          <p:nvPr/>
        </p:nvGrpSpPr>
        <p:grpSpPr>
          <a:xfrm>
            <a:off x="7861861" y="9028807"/>
            <a:ext cx="3750213" cy="606538"/>
            <a:chOff x="0" y="0"/>
            <a:chExt cx="2506393" cy="405369"/>
          </a:xfrm>
        </p:grpSpPr>
        <p:sp>
          <p:nvSpPr>
            <p:cNvPr id="7" name="Freeform 7"/>
            <p:cNvSpPr/>
            <p:nvPr/>
          </p:nvSpPr>
          <p:spPr>
            <a:xfrm>
              <a:off x="0" y="0"/>
              <a:ext cx="2506393" cy="405370"/>
            </a:xfrm>
            <a:custGeom>
              <a:avLst/>
              <a:gdLst/>
              <a:ahLst/>
              <a:cxnLst/>
              <a:rect l="l" t="t" r="r" b="b"/>
              <a:pathLst>
                <a:path w="2506393" h="405370">
                  <a:moveTo>
                    <a:pt x="2381933" y="59690"/>
                  </a:moveTo>
                  <a:cubicBezTo>
                    <a:pt x="2417493" y="59690"/>
                    <a:pt x="2446703" y="88900"/>
                    <a:pt x="2446703" y="124460"/>
                  </a:cubicBezTo>
                  <a:lnTo>
                    <a:pt x="2446703" y="280909"/>
                  </a:lnTo>
                  <a:cubicBezTo>
                    <a:pt x="2446703" y="316470"/>
                    <a:pt x="2417493" y="345679"/>
                    <a:pt x="2381933" y="345679"/>
                  </a:cubicBezTo>
                  <a:lnTo>
                    <a:pt x="124460" y="345679"/>
                  </a:lnTo>
                  <a:cubicBezTo>
                    <a:pt x="88900" y="345679"/>
                    <a:pt x="59690" y="316470"/>
                    <a:pt x="59690" y="280909"/>
                  </a:cubicBezTo>
                  <a:lnTo>
                    <a:pt x="59690" y="124460"/>
                  </a:lnTo>
                  <a:cubicBezTo>
                    <a:pt x="59690" y="88900"/>
                    <a:pt x="88900" y="59690"/>
                    <a:pt x="124460" y="59690"/>
                  </a:cubicBezTo>
                  <a:lnTo>
                    <a:pt x="2381933" y="59690"/>
                  </a:lnTo>
                  <a:moveTo>
                    <a:pt x="2381933" y="0"/>
                  </a:moveTo>
                  <a:lnTo>
                    <a:pt x="124460" y="0"/>
                  </a:lnTo>
                  <a:cubicBezTo>
                    <a:pt x="55880" y="0"/>
                    <a:pt x="0" y="55880"/>
                    <a:pt x="0" y="124460"/>
                  </a:cubicBezTo>
                  <a:lnTo>
                    <a:pt x="0" y="280909"/>
                  </a:lnTo>
                  <a:cubicBezTo>
                    <a:pt x="0" y="349489"/>
                    <a:pt x="55880" y="405370"/>
                    <a:pt x="124460" y="405370"/>
                  </a:cubicBezTo>
                  <a:lnTo>
                    <a:pt x="2381933" y="405370"/>
                  </a:lnTo>
                  <a:cubicBezTo>
                    <a:pt x="2450513" y="405370"/>
                    <a:pt x="2506393" y="349489"/>
                    <a:pt x="2506393" y="280909"/>
                  </a:cubicBezTo>
                  <a:lnTo>
                    <a:pt x="2506393" y="124460"/>
                  </a:lnTo>
                  <a:cubicBezTo>
                    <a:pt x="2506393" y="55880"/>
                    <a:pt x="2450513" y="0"/>
                    <a:pt x="2381933" y="0"/>
                  </a:cubicBezTo>
                  <a:close/>
                </a:path>
              </a:pathLst>
            </a:custGeom>
            <a:solidFill>
              <a:srgbClr val="FFFFFF"/>
            </a:solidFill>
          </p:spPr>
        </p:sp>
      </p:grpSp>
      <p:grpSp>
        <p:nvGrpSpPr>
          <p:cNvPr id="8" name="Group 8"/>
          <p:cNvGrpSpPr/>
          <p:nvPr/>
        </p:nvGrpSpPr>
        <p:grpSpPr>
          <a:xfrm>
            <a:off x="11105707" y="9112865"/>
            <a:ext cx="456375" cy="445250"/>
            <a:chOff x="0" y="0"/>
            <a:chExt cx="166487" cy="162429"/>
          </a:xfrm>
        </p:grpSpPr>
        <p:sp>
          <p:nvSpPr>
            <p:cNvPr id="9" name="Freeform 9"/>
            <p:cNvSpPr/>
            <p:nvPr/>
          </p:nvSpPr>
          <p:spPr>
            <a:xfrm>
              <a:off x="0" y="0"/>
              <a:ext cx="166487" cy="162429"/>
            </a:xfrm>
            <a:custGeom>
              <a:avLst/>
              <a:gdLst/>
              <a:ahLst/>
              <a:cxnLst/>
              <a:rect l="l" t="t" r="r" b="b"/>
              <a:pathLst>
                <a:path w="166487" h="162429">
                  <a:moveTo>
                    <a:pt x="0" y="0"/>
                  </a:moveTo>
                  <a:lnTo>
                    <a:pt x="166487" y="0"/>
                  </a:lnTo>
                  <a:lnTo>
                    <a:pt x="166487" y="162429"/>
                  </a:lnTo>
                  <a:lnTo>
                    <a:pt x="0" y="162429"/>
                  </a:lnTo>
                  <a:close/>
                </a:path>
              </a:pathLst>
            </a:custGeom>
            <a:solidFill>
              <a:srgbClr val="FFFFFF"/>
            </a:solidFill>
          </p:spPr>
        </p:sp>
      </p:grpSp>
      <p:sp>
        <p:nvSpPr>
          <p:cNvPr id="10" name="Freeform 10"/>
          <p:cNvSpPr/>
          <p:nvPr/>
        </p:nvSpPr>
        <p:spPr>
          <a:xfrm>
            <a:off x="11186489" y="9188085"/>
            <a:ext cx="294811" cy="294811"/>
          </a:xfrm>
          <a:custGeom>
            <a:avLst/>
            <a:gdLst/>
            <a:ahLst/>
            <a:cxnLst/>
            <a:rect l="l" t="t" r="r" b="b"/>
            <a:pathLst>
              <a:path w="294811" h="294811">
                <a:moveTo>
                  <a:pt x="0" y="0"/>
                </a:moveTo>
                <a:lnTo>
                  <a:pt x="294810" y="0"/>
                </a:lnTo>
                <a:lnTo>
                  <a:pt x="294810" y="294810"/>
                </a:lnTo>
                <a:lnTo>
                  <a:pt x="0" y="29481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1" name="Freeform 11"/>
          <p:cNvSpPr/>
          <p:nvPr/>
        </p:nvSpPr>
        <p:spPr>
          <a:xfrm>
            <a:off x="117120" y="156115"/>
            <a:ext cx="5602852" cy="3896821"/>
          </a:xfrm>
          <a:custGeom>
            <a:avLst/>
            <a:gdLst/>
            <a:ahLst/>
            <a:cxnLst/>
            <a:rect l="l" t="t" r="r" b="b"/>
            <a:pathLst>
              <a:path w="5602852" h="3896821">
                <a:moveTo>
                  <a:pt x="0" y="0"/>
                </a:moveTo>
                <a:lnTo>
                  <a:pt x="5602851" y="0"/>
                </a:lnTo>
                <a:lnTo>
                  <a:pt x="5602851" y="3896821"/>
                </a:lnTo>
                <a:lnTo>
                  <a:pt x="0" y="3896821"/>
                </a:lnTo>
                <a:lnTo>
                  <a:pt x="0" y="0"/>
                </a:lnTo>
                <a:close/>
              </a:path>
            </a:pathLst>
          </a:custGeom>
          <a:blipFill>
            <a:blip r:embed="rId5"/>
            <a:stretch>
              <a:fillRect l="-5994" r="-5994"/>
            </a:stretch>
          </a:blipFill>
        </p:spPr>
      </p:sp>
      <p:sp>
        <p:nvSpPr>
          <p:cNvPr id="12" name="Freeform 12"/>
          <p:cNvSpPr/>
          <p:nvPr/>
        </p:nvSpPr>
        <p:spPr>
          <a:xfrm>
            <a:off x="0" y="5118535"/>
            <a:ext cx="5719971" cy="3564912"/>
          </a:xfrm>
          <a:custGeom>
            <a:avLst/>
            <a:gdLst/>
            <a:ahLst/>
            <a:cxnLst/>
            <a:rect l="l" t="t" r="r" b="b"/>
            <a:pathLst>
              <a:path w="5719971" h="3564912">
                <a:moveTo>
                  <a:pt x="0" y="0"/>
                </a:moveTo>
                <a:lnTo>
                  <a:pt x="5719971" y="0"/>
                </a:lnTo>
                <a:lnTo>
                  <a:pt x="5719971" y="3564912"/>
                </a:lnTo>
                <a:lnTo>
                  <a:pt x="0" y="3564912"/>
                </a:lnTo>
                <a:lnTo>
                  <a:pt x="0" y="0"/>
                </a:lnTo>
                <a:close/>
              </a:path>
            </a:pathLst>
          </a:custGeom>
          <a:blipFill>
            <a:blip r:embed="rId6"/>
            <a:stretch>
              <a:fillRect/>
            </a:stretch>
          </a:blipFill>
        </p:spPr>
      </p:sp>
      <p:sp>
        <p:nvSpPr>
          <p:cNvPr id="13" name="TextBox 13"/>
          <p:cNvSpPr txBox="1"/>
          <p:nvPr/>
        </p:nvSpPr>
        <p:spPr>
          <a:xfrm>
            <a:off x="5876326" y="70390"/>
            <a:ext cx="12229788" cy="762450"/>
          </a:xfrm>
          <a:prstGeom prst="rect">
            <a:avLst/>
          </a:prstGeom>
        </p:spPr>
        <p:txBody>
          <a:bodyPr lIns="0" tIns="0" rIns="0" bIns="0" rtlCol="0" anchor="t">
            <a:spAutoFit/>
          </a:bodyPr>
          <a:lstStyle/>
          <a:p>
            <a:pPr algn="ctr">
              <a:lnSpc>
                <a:spcPts val="6275"/>
              </a:lnSpc>
              <a:spcBef>
                <a:spcPct val="0"/>
              </a:spcBef>
            </a:pPr>
            <a:r>
              <a:rPr lang="en-US" sz="4482">
                <a:solidFill>
                  <a:srgbClr val="2F66DC"/>
                </a:solidFill>
                <a:latin typeface="Raleway Heavy"/>
                <a:ea typeface="Raleway Heavy"/>
                <a:cs typeface="Raleway Heavy"/>
                <a:sym typeface="Raleway Heavy"/>
              </a:rPr>
              <a:t>PRESENTATION DE L’ENTE</a:t>
            </a:r>
          </a:p>
        </p:txBody>
      </p:sp>
      <p:sp>
        <p:nvSpPr>
          <p:cNvPr id="14" name="TextBox 14"/>
          <p:cNvSpPr txBox="1"/>
          <p:nvPr/>
        </p:nvSpPr>
        <p:spPr>
          <a:xfrm>
            <a:off x="5968765" y="1758155"/>
            <a:ext cx="11902365" cy="4157719"/>
          </a:xfrm>
          <a:prstGeom prst="rect">
            <a:avLst/>
          </a:prstGeom>
        </p:spPr>
        <p:txBody>
          <a:bodyPr lIns="0" tIns="0" rIns="0" bIns="0" rtlCol="0" anchor="t">
            <a:spAutoFit/>
          </a:bodyPr>
          <a:lstStyle/>
          <a:p>
            <a:pPr algn="l">
              <a:lnSpc>
                <a:spcPts val="5509"/>
              </a:lnSpc>
              <a:spcBef>
                <a:spcPct val="0"/>
              </a:spcBef>
            </a:pPr>
            <a:r>
              <a:rPr lang="en-US" sz="3935">
                <a:solidFill>
                  <a:srgbClr val="FF914D"/>
                </a:solidFill>
                <a:latin typeface="Source Sans Pro"/>
                <a:ea typeface="Source Sans Pro"/>
                <a:cs typeface="Source Sans Pro"/>
                <a:sym typeface="Source Sans Pro"/>
              </a:rPr>
              <a:t>Application du test cognitif : </a:t>
            </a:r>
            <a:r>
              <a:rPr lang="en-US" sz="3935">
                <a:solidFill>
                  <a:srgbClr val="FFFFFF"/>
                </a:solidFill>
                <a:latin typeface="Source Sans Pro"/>
                <a:ea typeface="Source Sans Pro"/>
                <a:cs typeface="Source Sans Pro"/>
                <a:sym typeface="Source Sans Pro"/>
              </a:rPr>
              <a:t>Le test cognitif visait à valider la compréhension des questions par les enfants et à améliorer la qualité des données collectées. Ce test, qui a concerné 30 enfants de 5 à 17 ans, a permis de reformuler certaines questions pour garantir des réponses fiables et valides.</a:t>
            </a:r>
          </a:p>
        </p:txBody>
      </p:sp>
      <p:sp>
        <p:nvSpPr>
          <p:cNvPr id="15" name="TextBox 15"/>
          <p:cNvSpPr txBox="1"/>
          <p:nvPr/>
        </p:nvSpPr>
        <p:spPr>
          <a:xfrm>
            <a:off x="8029279" y="9141426"/>
            <a:ext cx="2987527" cy="341506"/>
          </a:xfrm>
          <a:prstGeom prst="rect">
            <a:avLst/>
          </a:prstGeom>
        </p:spPr>
        <p:txBody>
          <a:bodyPr lIns="0" tIns="0" rIns="0" bIns="0" rtlCol="0" anchor="t">
            <a:spAutoFit/>
          </a:bodyPr>
          <a:lstStyle/>
          <a:p>
            <a:pPr algn="ctr">
              <a:lnSpc>
                <a:spcPts val="2701"/>
              </a:lnSpc>
              <a:spcBef>
                <a:spcPct val="0"/>
              </a:spcBef>
            </a:pPr>
            <a:r>
              <a:rPr lang="en-US" sz="1929">
                <a:solidFill>
                  <a:srgbClr val="FFFFFF"/>
                </a:solidFill>
                <a:latin typeface="Source Sans Pro"/>
                <a:ea typeface="Source Sans Pro"/>
                <a:cs typeface="Source Sans Pro"/>
                <a:sym typeface="Source Sans Pro"/>
              </a:rPr>
              <a:t>www.insd.bf</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5876326" y="0"/>
            <a:ext cx="12411674" cy="1641211"/>
            <a:chOff x="0" y="0"/>
            <a:chExt cx="4198517" cy="555175"/>
          </a:xfrm>
        </p:grpSpPr>
        <p:sp>
          <p:nvSpPr>
            <p:cNvPr id="4" name="Freeform 4"/>
            <p:cNvSpPr/>
            <p:nvPr/>
          </p:nvSpPr>
          <p:spPr>
            <a:xfrm>
              <a:off x="0" y="0"/>
              <a:ext cx="4198517" cy="555175"/>
            </a:xfrm>
            <a:custGeom>
              <a:avLst/>
              <a:gdLst/>
              <a:ahLst/>
              <a:cxnLst/>
              <a:rect l="l" t="t" r="r" b="b"/>
              <a:pathLst>
                <a:path w="4198517" h="555175">
                  <a:moveTo>
                    <a:pt x="0" y="0"/>
                  </a:moveTo>
                  <a:lnTo>
                    <a:pt x="4198517" y="0"/>
                  </a:lnTo>
                  <a:lnTo>
                    <a:pt x="4198517" y="555175"/>
                  </a:lnTo>
                  <a:lnTo>
                    <a:pt x="0" y="555175"/>
                  </a:lnTo>
                  <a:close/>
                </a:path>
              </a:pathLst>
            </a:custGeom>
            <a:solidFill>
              <a:srgbClr val="FFFFFF"/>
            </a:solidFill>
          </p:spPr>
        </p:sp>
      </p:grpSp>
      <p:sp>
        <p:nvSpPr>
          <p:cNvPr id="5" name="AutoShape 5"/>
          <p:cNvSpPr/>
          <p:nvPr/>
        </p:nvSpPr>
        <p:spPr>
          <a:xfrm>
            <a:off x="6422782" y="2911260"/>
            <a:ext cx="11242071" cy="0"/>
          </a:xfrm>
          <a:prstGeom prst="line">
            <a:avLst/>
          </a:prstGeom>
          <a:ln w="57150" cap="rnd">
            <a:solidFill>
              <a:srgbClr val="2F66DC"/>
            </a:solidFill>
            <a:prstDash val="sysDot"/>
            <a:headEnd type="none" w="sm" len="sm"/>
            <a:tailEnd type="none" w="sm" len="sm"/>
          </a:ln>
        </p:spPr>
      </p:sp>
      <p:grpSp>
        <p:nvGrpSpPr>
          <p:cNvPr id="6" name="Group 6"/>
          <p:cNvGrpSpPr/>
          <p:nvPr/>
        </p:nvGrpSpPr>
        <p:grpSpPr>
          <a:xfrm>
            <a:off x="7861861" y="9028807"/>
            <a:ext cx="3750213" cy="606538"/>
            <a:chOff x="0" y="0"/>
            <a:chExt cx="2506393" cy="405369"/>
          </a:xfrm>
        </p:grpSpPr>
        <p:sp>
          <p:nvSpPr>
            <p:cNvPr id="7" name="Freeform 7"/>
            <p:cNvSpPr/>
            <p:nvPr/>
          </p:nvSpPr>
          <p:spPr>
            <a:xfrm>
              <a:off x="0" y="0"/>
              <a:ext cx="2506393" cy="405370"/>
            </a:xfrm>
            <a:custGeom>
              <a:avLst/>
              <a:gdLst/>
              <a:ahLst/>
              <a:cxnLst/>
              <a:rect l="l" t="t" r="r" b="b"/>
              <a:pathLst>
                <a:path w="2506393" h="405370">
                  <a:moveTo>
                    <a:pt x="2381933" y="59690"/>
                  </a:moveTo>
                  <a:cubicBezTo>
                    <a:pt x="2417493" y="59690"/>
                    <a:pt x="2446703" y="88900"/>
                    <a:pt x="2446703" y="124460"/>
                  </a:cubicBezTo>
                  <a:lnTo>
                    <a:pt x="2446703" y="280909"/>
                  </a:lnTo>
                  <a:cubicBezTo>
                    <a:pt x="2446703" y="316470"/>
                    <a:pt x="2417493" y="345679"/>
                    <a:pt x="2381933" y="345679"/>
                  </a:cubicBezTo>
                  <a:lnTo>
                    <a:pt x="124460" y="345679"/>
                  </a:lnTo>
                  <a:cubicBezTo>
                    <a:pt x="88900" y="345679"/>
                    <a:pt x="59690" y="316470"/>
                    <a:pt x="59690" y="280909"/>
                  </a:cubicBezTo>
                  <a:lnTo>
                    <a:pt x="59690" y="124460"/>
                  </a:lnTo>
                  <a:cubicBezTo>
                    <a:pt x="59690" y="88900"/>
                    <a:pt x="88900" y="59690"/>
                    <a:pt x="124460" y="59690"/>
                  </a:cubicBezTo>
                  <a:lnTo>
                    <a:pt x="2381933" y="59690"/>
                  </a:lnTo>
                  <a:moveTo>
                    <a:pt x="2381933" y="0"/>
                  </a:moveTo>
                  <a:lnTo>
                    <a:pt x="124460" y="0"/>
                  </a:lnTo>
                  <a:cubicBezTo>
                    <a:pt x="55880" y="0"/>
                    <a:pt x="0" y="55880"/>
                    <a:pt x="0" y="124460"/>
                  </a:cubicBezTo>
                  <a:lnTo>
                    <a:pt x="0" y="280909"/>
                  </a:lnTo>
                  <a:cubicBezTo>
                    <a:pt x="0" y="349489"/>
                    <a:pt x="55880" y="405370"/>
                    <a:pt x="124460" y="405370"/>
                  </a:cubicBezTo>
                  <a:lnTo>
                    <a:pt x="2381933" y="405370"/>
                  </a:lnTo>
                  <a:cubicBezTo>
                    <a:pt x="2450513" y="405370"/>
                    <a:pt x="2506393" y="349489"/>
                    <a:pt x="2506393" y="280909"/>
                  </a:cubicBezTo>
                  <a:lnTo>
                    <a:pt x="2506393" y="124460"/>
                  </a:lnTo>
                  <a:cubicBezTo>
                    <a:pt x="2506393" y="55880"/>
                    <a:pt x="2450513" y="0"/>
                    <a:pt x="2381933" y="0"/>
                  </a:cubicBezTo>
                  <a:close/>
                </a:path>
              </a:pathLst>
            </a:custGeom>
            <a:solidFill>
              <a:srgbClr val="FFFFFF"/>
            </a:solidFill>
          </p:spPr>
        </p:sp>
      </p:grpSp>
      <p:grpSp>
        <p:nvGrpSpPr>
          <p:cNvPr id="8" name="Group 8"/>
          <p:cNvGrpSpPr/>
          <p:nvPr/>
        </p:nvGrpSpPr>
        <p:grpSpPr>
          <a:xfrm>
            <a:off x="11105707" y="9112865"/>
            <a:ext cx="456375" cy="445250"/>
            <a:chOff x="0" y="0"/>
            <a:chExt cx="166487" cy="162429"/>
          </a:xfrm>
        </p:grpSpPr>
        <p:sp>
          <p:nvSpPr>
            <p:cNvPr id="9" name="Freeform 9"/>
            <p:cNvSpPr/>
            <p:nvPr/>
          </p:nvSpPr>
          <p:spPr>
            <a:xfrm>
              <a:off x="0" y="0"/>
              <a:ext cx="166487" cy="162429"/>
            </a:xfrm>
            <a:custGeom>
              <a:avLst/>
              <a:gdLst/>
              <a:ahLst/>
              <a:cxnLst/>
              <a:rect l="l" t="t" r="r" b="b"/>
              <a:pathLst>
                <a:path w="166487" h="162429">
                  <a:moveTo>
                    <a:pt x="0" y="0"/>
                  </a:moveTo>
                  <a:lnTo>
                    <a:pt x="166487" y="0"/>
                  </a:lnTo>
                  <a:lnTo>
                    <a:pt x="166487" y="162429"/>
                  </a:lnTo>
                  <a:lnTo>
                    <a:pt x="0" y="162429"/>
                  </a:lnTo>
                  <a:close/>
                </a:path>
              </a:pathLst>
            </a:custGeom>
            <a:solidFill>
              <a:srgbClr val="FFFFFF"/>
            </a:solidFill>
          </p:spPr>
        </p:sp>
      </p:grpSp>
      <p:sp>
        <p:nvSpPr>
          <p:cNvPr id="10" name="Freeform 10"/>
          <p:cNvSpPr/>
          <p:nvPr/>
        </p:nvSpPr>
        <p:spPr>
          <a:xfrm>
            <a:off x="11186489" y="9188085"/>
            <a:ext cx="294811" cy="294811"/>
          </a:xfrm>
          <a:custGeom>
            <a:avLst/>
            <a:gdLst/>
            <a:ahLst/>
            <a:cxnLst/>
            <a:rect l="l" t="t" r="r" b="b"/>
            <a:pathLst>
              <a:path w="294811" h="294811">
                <a:moveTo>
                  <a:pt x="0" y="0"/>
                </a:moveTo>
                <a:lnTo>
                  <a:pt x="294810" y="0"/>
                </a:lnTo>
                <a:lnTo>
                  <a:pt x="294810" y="294810"/>
                </a:lnTo>
                <a:lnTo>
                  <a:pt x="0" y="29481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1" name="Freeform 11"/>
          <p:cNvSpPr/>
          <p:nvPr/>
        </p:nvSpPr>
        <p:spPr>
          <a:xfrm>
            <a:off x="117120" y="156115"/>
            <a:ext cx="5602852" cy="3896821"/>
          </a:xfrm>
          <a:custGeom>
            <a:avLst/>
            <a:gdLst/>
            <a:ahLst/>
            <a:cxnLst/>
            <a:rect l="l" t="t" r="r" b="b"/>
            <a:pathLst>
              <a:path w="5602852" h="3896821">
                <a:moveTo>
                  <a:pt x="0" y="0"/>
                </a:moveTo>
                <a:lnTo>
                  <a:pt x="5602851" y="0"/>
                </a:lnTo>
                <a:lnTo>
                  <a:pt x="5602851" y="3896821"/>
                </a:lnTo>
                <a:lnTo>
                  <a:pt x="0" y="3896821"/>
                </a:lnTo>
                <a:lnTo>
                  <a:pt x="0" y="0"/>
                </a:lnTo>
                <a:close/>
              </a:path>
            </a:pathLst>
          </a:custGeom>
          <a:blipFill>
            <a:blip r:embed="rId5"/>
            <a:stretch>
              <a:fillRect l="-5994" r="-5994"/>
            </a:stretch>
          </a:blipFill>
        </p:spPr>
      </p:sp>
      <p:sp>
        <p:nvSpPr>
          <p:cNvPr id="12" name="Freeform 12"/>
          <p:cNvSpPr/>
          <p:nvPr/>
        </p:nvSpPr>
        <p:spPr>
          <a:xfrm>
            <a:off x="0" y="5118535"/>
            <a:ext cx="5719971" cy="3564912"/>
          </a:xfrm>
          <a:custGeom>
            <a:avLst/>
            <a:gdLst/>
            <a:ahLst/>
            <a:cxnLst/>
            <a:rect l="l" t="t" r="r" b="b"/>
            <a:pathLst>
              <a:path w="5719971" h="3564912">
                <a:moveTo>
                  <a:pt x="0" y="0"/>
                </a:moveTo>
                <a:lnTo>
                  <a:pt x="5719971" y="0"/>
                </a:lnTo>
                <a:lnTo>
                  <a:pt x="5719971" y="3564912"/>
                </a:lnTo>
                <a:lnTo>
                  <a:pt x="0" y="3564912"/>
                </a:lnTo>
                <a:lnTo>
                  <a:pt x="0" y="0"/>
                </a:lnTo>
                <a:close/>
              </a:path>
            </a:pathLst>
          </a:custGeom>
          <a:blipFill>
            <a:blip r:embed="rId6"/>
            <a:stretch>
              <a:fillRect/>
            </a:stretch>
          </a:blipFill>
        </p:spPr>
      </p:sp>
      <p:sp>
        <p:nvSpPr>
          <p:cNvPr id="13" name="TextBox 13"/>
          <p:cNvSpPr txBox="1"/>
          <p:nvPr/>
        </p:nvSpPr>
        <p:spPr>
          <a:xfrm>
            <a:off x="5876326" y="70390"/>
            <a:ext cx="12229788" cy="762450"/>
          </a:xfrm>
          <a:prstGeom prst="rect">
            <a:avLst/>
          </a:prstGeom>
        </p:spPr>
        <p:txBody>
          <a:bodyPr lIns="0" tIns="0" rIns="0" bIns="0" rtlCol="0" anchor="t">
            <a:spAutoFit/>
          </a:bodyPr>
          <a:lstStyle/>
          <a:p>
            <a:pPr algn="ctr">
              <a:lnSpc>
                <a:spcPts val="6275"/>
              </a:lnSpc>
              <a:spcBef>
                <a:spcPct val="0"/>
              </a:spcBef>
            </a:pPr>
            <a:r>
              <a:rPr lang="en-US" sz="4482">
                <a:solidFill>
                  <a:srgbClr val="2F66DC"/>
                </a:solidFill>
                <a:latin typeface="Raleway Heavy"/>
                <a:ea typeface="Raleway Heavy"/>
                <a:cs typeface="Raleway Heavy"/>
                <a:sym typeface="Raleway Heavy"/>
              </a:rPr>
              <a:t>PRESENTATION DE L’ENTE</a:t>
            </a:r>
          </a:p>
        </p:txBody>
      </p:sp>
      <p:sp>
        <p:nvSpPr>
          <p:cNvPr id="14" name="TextBox 14"/>
          <p:cNvSpPr txBox="1"/>
          <p:nvPr/>
        </p:nvSpPr>
        <p:spPr>
          <a:xfrm>
            <a:off x="5968765" y="1758155"/>
            <a:ext cx="11902365" cy="3462394"/>
          </a:xfrm>
          <a:prstGeom prst="rect">
            <a:avLst/>
          </a:prstGeom>
        </p:spPr>
        <p:txBody>
          <a:bodyPr lIns="0" tIns="0" rIns="0" bIns="0" rtlCol="0" anchor="t">
            <a:spAutoFit/>
          </a:bodyPr>
          <a:lstStyle/>
          <a:p>
            <a:pPr algn="l">
              <a:lnSpc>
                <a:spcPts val="5509"/>
              </a:lnSpc>
              <a:spcBef>
                <a:spcPct val="0"/>
              </a:spcBef>
            </a:pPr>
            <a:r>
              <a:rPr lang="en-US" sz="3935">
                <a:solidFill>
                  <a:srgbClr val="FF914D"/>
                </a:solidFill>
                <a:latin typeface="Source Sans Pro"/>
                <a:ea typeface="Source Sans Pro"/>
                <a:cs typeface="Source Sans Pro"/>
                <a:sym typeface="Source Sans Pro"/>
              </a:rPr>
              <a:t>Traitement et analyse des données </a:t>
            </a:r>
            <a:r>
              <a:rPr lang="en-US" sz="3935">
                <a:solidFill>
                  <a:srgbClr val="FFFFFF"/>
                </a:solidFill>
                <a:latin typeface="Source Sans Pro"/>
                <a:ea typeface="Source Sans Pro"/>
                <a:cs typeface="Source Sans Pro"/>
                <a:sym typeface="Source Sans Pro"/>
              </a:rPr>
              <a:t>: Les données ont été analysées par l'INSD et le Ministère en charge du travail, en collaboration avec les experts du BIT. Une analyse descriptive et explicative a été effectuée pour identifier les déterminants du travail des enfants.</a:t>
            </a:r>
          </a:p>
        </p:txBody>
      </p:sp>
      <p:sp>
        <p:nvSpPr>
          <p:cNvPr id="15" name="TextBox 15"/>
          <p:cNvSpPr txBox="1"/>
          <p:nvPr/>
        </p:nvSpPr>
        <p:spPr>
          <a:xfrm>
            <a:off x="8029279" y="9141426"/>
            <a:ext cx="2987527" cy="341506"/>
          </a:xfrm>
          <a:prstGeom prst="rect">
            <a:avLst/>
          </a:prstGeom>
        </p:spPr>
        <p:txBody>
          <a:bodyPr lIns="0" tIns="0" rIns="0" bIns="0" rtlCol="0" anchor="t">
            <a:spAutoFit/>
          </a:bodyPr>
          <a:lstStyle/>
          <a:p>
            <a:pPr algn="ctr">
              <a:lnSpc>
                <a:spcPts val="2701"/>
              </a:lnSpc>
              <a:spcBef>
                <a:spcPct val="0"/>
              </a:spcBef>
            </a:pPr>
            <a:r>
              <a:rPr lang="en-US" sz="1929">
                <a:solidFill>
                  <a:srgbClr val="FFFFFF"/>
                </a:solidFill>
                <a:latin typeface="Source Sans Pro"/>
                <a:ea typeface="Source Sans Pro"/>
                <a:cs typeface="Source Sans Pro"/>
                <a:sym typeface="Source Sans Pro"/>
              </a:rPr>
              <a:t>www.insd.bf</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5876326" y="0"/>
            <a:ext cx="12411674" cy="1641211"/>
            <a:chOff x="0" y="0"/>
            <a:chExt cx="4198517" cy="555175"/>
          </a:xfrm>
        </p:grpSpPr>
        <p:sp>
          <p:nvSpPr>
            <p:cNvPr id="4" name="Freeform 4"/>
            <p:cNvSpPr/>
            <p:nvPr/>
          </p:nvSpPr>
          <p:spPr>
            <a:xfrm>
              <a:off x="0" y="0"/>
              <a:ext cx="4198517" cy="555175"/>
            </a:xfrm>
            <a:custGeom>
              <a:avLst/>
              <a:gdLst/>
              <a:ahLst/>
              <a:cxnLst/>
              <a:rect l="l" t="t" r="r" b="b"/>
              <a:pathLst>
                <a:path w="4198517" h="555175">
                  <a:moveTo>
                    <a:pt x="0" y="0"/>
                  </a:moveTo>
                  <a:lnTo>
                    <a:pt x="4198517" y="0"/>
                  </a:lnTo>
                  <a:lnTo>
                    <a:pt x="4198517" y="555175"/>
                  </a:lnTo>
                  <a:lnTo>
                    <a:pt x="0" y="555175"/>
                  </a:lnTo>
                  <a:close/>
                </a:path>
              </a:pathLst>
            </a:custGeom>
            <a:solidFill>
              <a:srgbClr val="FFFFFF"/>
            </a:solidFill>
          </p:spPr>
        </p:sp>
      </p:grpSp>
      <p:sp>
        <p:nvSpPr>
          <p:cNvPr id="5" name="AutoShape 5"/>
          <p:cNvSpPr/>
          <p:nvPr/>
        </p:nvSpPr>
        <p:spPr>
          <a:xfrm>
            <a:off x="6422782" y="2911260"/>
            <a:ext cx="11242071" cy="0"/>
          </a:xfrm>
          <a:prstGeom prst="line">
            <a:avLst/>
          </a:prstGeom>
          <a:ln w="57150" cap="rnd">
            <a:solidFill>
              <a:srgbClr val="2F66DC"/>
            </a:solidFill>
            <a:prstDash val="sysDot"/>
            <a:headEnd type="none" w="sm" len="sm"/>
            <a:tailEnd type="none" w="sm" len="sm"/>
          </a:ln>
        </p:spPr>
      </p:sp>
      <p:grpSp>
        <p:nvGrpSpPr>
          <p:cNvPr id="6" name="Group 6"/>
          <p:cNvGrpSpPr/>
          <p:nvPr/>
        </p:nvGrpSpPr>
        <p:grpSpPr>
          <a:xfrm>
            <a:off x="7861861" y="9028807"/>
            <a:ext cx="3750213" cy="606538"/>
            <a:chOff x="0" y="0"/>
            <a:chExt cx="2506393" cy="405369"/>
          </a:xfrm>
        </p:grpSpPr>
        <p:sp>
          <p:nvSpPr>
            <p:cNvPr id="7" name="Freeform 7"/>
            <p:cNvSpPr/>
            <p:nvPr/>
          </p:nvSpPr>
          <p:spPr>
            <a:xfrm>
              <a:off x="0" y="0"/>
              <a:ext cx="2506393" cy="405370"/>
            </a:xfrm>
            <a:custGeom>
              <a:avLst/>
              <a:gdLst/>
              <a:ahLst/>
              <a:cxnLst/>
              <a:rect l="l" t="t" r="r" b="b"/>
              <a:pathLst>
                <a:path w="2506393" h="405370">
                  <a:moveTo>
                    <a:pt x="2381933" y="59690"/>
                  </a:moveTo>
                  <a:cubicBezTo>
                    <a:pt x="2417493" y="59690"/>
                    <a:pt x="2446703" y="88900"/>
                    <a:pt x="2446703" y="124460"/>
                  </a:cubicBezTo>
                  <a:lnTo>
                    <a:pt x="2446703" y="280909"/>
                  </a:lnTo>
                  <a:cubicBezTo>
                    <a:pt x="2446703" y="316470"/>
                    <a:pt x="2417493" y="345679"/>
                    <a:pt x="2381933" y="345679"/>
                  </a:cubicBezTo>
                  <a:lnTo>
                    <a:pt x="124460" y="345679"/>
                  </a:lnTo>
                  <a:cubicBezTo>
                    <a:pt x="88900" y="345679"/>
                    <a:pt x="59690" y="316470"/>
                    <a:pt x="59690" y="280909"/>
                  </a:cubicBezTo>
                  <a:lnTo>
                    <a:pt x="59690" y="124460"/>
                  </a:lnTo>
                  <a:cubicBezTo>
                    <a:pt x="59690" y="88900"/>
                    <a:pt x="88900" y="59690"/>
                    <a:pt x="124460" y="59690"/>
                  </a:cubicBezTo>
                  <a:lnTo>
                    <a:pt x="2381933" y="59690"/>
                  </a:lnTo>
                  <a:moveTo>
                    <a:pt x="2381933" y="0"/>
                  </a:moveTo>
                  <a:lnTo>
                    <a:pt x="124460" y="0"/>
                  </a:lnTo>
                  <a:cubicBezTo>
                    <a:pt x="55880" y="0"/>
                    <a:pt x="0" y="55880"/>
                    <a:pt x="0" y="124460"/>
                  </a:cubicBezTo>
                  <a:lnTo>
                    <a:pt x="0" y="280909"/>
                  </a:lnTo>
                  <a:cubicBezTo>
                    <a:pt x="0" y="349489"/>
                    <a:pt x="55880" y="405370"/>
                    <a:pt x="124460" y="405370"/>
                  </a:cubicBezTo>
                  <a:lnTo>
                    <a:pt x="2381933" y="405370"/>
                  </a:lnTo>
                  <a:cubicBezTo>
                    <a:pt x="2450513" y="405370"/>
                    <a:pt x="2506393" y="349489"/>
                    <a:pt x="2506393" y="280909"/>
                  </a:cubicBezTo>
                  <a:lnTo>
                    <a:pt x="2506393" y="124460"/>
                  </a:lnTo>
                  <a:cubicBezTo>
                    <a:pt x="2506393" y="55880"/>
                    <a:pt x="2450513" y="0"/>
                    <a:pt x="2381933" y="0"/>
                  </a:cubicBezTo>
                  <a:close/>
                </a:path>
              </a:pathLst>
            </a:custGeom>
            <a:solidFill>
              <a:srgbClr val="FFFFFF"/>
            </a:solidFill>
          </p:spPr>
        </p:sp>
      </p:grpSp>
      <p:grpSp>
        <p:nvGrpSpPr>
          <p:cNvPr id="8" name="Group 8"/>
          <p:cNvGrpSpPr/>
          <p:nvPr/>
        </p:nvGrpSpPr>
        <p:grpSpPr>
          <a:xfrm>
            <a:off x="11105707" y="9112865"/>
            <a:ext cx="456375" cy="445250"/>
            <a:chOff x="0" y="0"/>
            <a:chExt cx="166487" cy="162429"/>
          </a:xfrm>
        </p:grpSpPr>
        <p:sp>
          <p:nvSpPr>
            <p:cNvPr id="9" name="Freeform 9"/>
            <p:cNvSpPr/>
            <p:nvPr/>
          </p:nvSpPr>
          <p:spPr>
            <a:xfrm>
              <a:off x="0" y="0"/>
              <a:ext cx="166487" cy="162429"/>
            </a:xfrm>
            <a:custGeom>
              <a:avLst/>
              <a:gdLst/>
              <a:ahLst/>
              <a:cxnLst/>
              <a:rect l="l" t="t" r="r" b="b"/>
              <a:pathLst>
                <a:path w="166487" h="162429">
                  <a:moveTo>
                    <a:pt x="0" y="0"/>
                  </a:moveTo>
                  <a:lnTo>
                    <a:pt x="166487" y="0"/>
                  </a:lnTo>
                  <a:lnTo>
                    <a:pt x="166487" y="162429"/>
                  </a:lnTo>
                  <a:lnTo>
                    <a:pt x="0" y="162429"/>
                  </a:lnTo>
                  <a:close/>
                </a:path>
              </a:pathLst>
            </a:custGeom>
            <a:solidFill>
              <a:srgbClr val="FFFFFF"/>
            </a:solidFill>
          </p:spPr>
        </p:sp>
      </p:grpSp>
      <p:sp>
        <p:nvSpPr>
          <p:cNvPr id="10" name="Freeform 10"/>
          <p:cNvSpPr/>
          <p:nvPr/>
        </p:nvSpPr>
        <p:spPr>
          <a:xfrm>
            <a:off x="11186489" y="9188085"/>
            <a:ext cx="294811" cy="294811"/>
          </a:xfrm>
          <a:custGeom>
            <a:avLst/>
            <a:gdLst/>
            <a:ahLst/>
            <a:cxnLst/>
            <a:rect l="l" t="t" r="r" b="b"/>
            <a:pathLst>
              <a:path w="294811" h="294811">
                <a:moveTo>
                  <a:pt x="0" y="0"/>
                </a:moveTo>
                <a:lnTo>
                  <a:pt x="294810" y="0"/>
                </a:lnTo>
                <a:lnTo>
                  <a:pt x="294810" y="294810"/>
                </a:lnTo>
                <a:lnTo>
                  <a:pt x="0" y="29481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1" name="Freeform 11"/>
          <p:cNvSpPr/>
          <p:nvPr/>
        </p:nvSpPr>
        <p:spPr>
          <a:xfrm>
            <a:off x="117120" y="156115"/>
            <a:ext cx="5602852" cy="3896821"/>
          </a:xfrm>
          <a:custGeom>
            <a:avLst/>
            <a:gdLst/>
            <a:ahLst/>
            <a:cxnLst/>
            <a:rect l="l" t="t" r="r" b="b"/>
            <a:pathLst>
              <a:path w="5602852" h="3896821">
                <a:moveTo>
                  <a:pt x="0" y="0"/>
                </a:moveTo>
                <a:lnTo>
                  <a:pt x="5602851" y="0"/>
                </a:lnTo>
                <a:lnTo>
                  <a:pt x="5602851" y="3896821"/>
                </a:lnTo>
                <a:lnTo>
                  <a:pt x="0" y="3896821"/>
                </a:lnTo>
                <a:lnTo>
                  <a:pt x="0" y="0"/>
                </a:lnTo>
                <a:close/>
              </a:path>
            </a:pathLst>
          </a:custGeom>
          <a:blipFill>
            <a:blip r:embed="rId5"/>
            <a:stretch>
              <a:fillRect l="-5994" r="-5994"/>
            </a:stretch>
          </a:blipFill>
        </p:spPr>
      </p:sp>
      <p:sp>
        <p:nvSpPr>
          <p:cNvPr id="12" name="Freeform 12"/>
          <p:cNvSpPr/>
          <p:nvPr/>
        </p:nvSpPr>
        <p:spPr>
          <a:xfrm>
            <a:off x="0" y="5118535"/>
            <a:ext cx="5719971" cy="3564912"/>
          </a:xfrm>
          <a:custGeom>
            <a:avLst/>
            <a:gdLst/>
            <a:ahLst/>
            <a:cxnLst/>
            <a:rect l="l" t="t" r="r" b="b"/>
            <a:pathLst>
              <a:path w="5719971" h="3564912">
                <a:moveTo>
                  <a:pt x="0" y="0"/>
                </a:moveTo>
                <a:lnTo>
                  <a:pt x="5719971" y="0"/>
                </a:lnTo>
                <a:lnTo>
                  <a:pt x="5719971" y="3564912"/>
                </a:lnTo>
                <a:lnTo>
                  <a:pt x="0" y="3564912"/>
                </a:lnTo>
                <a:lnTo>
                  <a:pt x="0" y="0"/>
                </a:lnTo>
                <a:close/>
              </a:path>
            </a:pathLst>
          </a:custGeom>
          <a:blipFill>
            <a:blip r:embed="rId6"/>
            <a:stretch>
              <a:fillRect/>
            </a:stretch>
          </a:blipFill>
        </p:spPr>
      </p:sp>
      <p:sp>
        <p:nvSpPr>
          <p:cNvPr id="13" name="TextBox 13"/>
          <p:cNvSpPr txBox="1"/>
          <p:nvPr/>
        </p:nvSpPr>
        <p:spPr>
          <a:xfrm>
            <a:off x="5876326" y="70390"/>
            <a:ext cx="12229788" cy="762450"/>
          </a:xfrm>
          <a:prstGeom prst="rect">
            <a:avLst/>
          </a:prstGeom>
        </p:spPr>
        <p:txBody>
          <a:bodyPr lIns="0" tIns="0" rIns="0" bIns="0" rtlCol="0" anchor="t">
            <a:spAutoFit/>
          </a:bodyPr>
          <a:lstStyle/>
          <a:p>
            <a:pPr algn="ctr">
              <a:lnSpc>
                <a:spcPts val="6275"/>
              </a:lnSpc>
              <a:spcBef>
                <a:spcPct val="0"/>
              </a:spcBef>
            </a:pPr>
            <a:r>
              <a:rPr lang="en-US" sz="4482">
                <a:solidFill>
                  <a:srgbClr val="2F66DC"/>
                </a:solidFill>
                <a:latin typeface="Raleway Heavy"/>
                <a:ea typeface="Raleway Heavy"/>
                <a:cs typeface="Raleway Heavy"/>
                <a:sym typeface="Raleway Heavy"/>
              </a:rPr>
              <a:t>PRESENTATION DE L’ENTE</a:t>
            </a:r>
          </a:p>
        </p:txBody>
      </p:sp>
      <p:sp>
        <p:nvSpPr>
          <p:cNvPr id="14" name="TextBox 14"/>
          <p:cNvSpPr txBox="1"/>
          <p:nvPr/>
        </p:nvSpPr>
        <p:spPr>
          <a:xfrm>
            <a:off x="5968765" y="1758155"/>
            <a:ext cx="11902365" cy="4157719"/>
          </a:xfrm>
          <a:prstGeom prst="rect">
            <a:avLst/>
          </a:prstGeom>
        </p:spPr>
        <p:txBody>
          <a:bodyPr lIns="0" tIns="0" rIns="0" bIns="0" rtlCol="0" anchor="t">
            <a:spAutoFit/>
          </a:bodyPr>
          <a:lstStyle/>
          <a:p>
            <a:pPr algn="l">
              <a:lnSpc>
                <a:spcPts val="5509"/>
              </a:lnSpc>
              <a:spcBef>
                <a:spcPct val="0"/>
              </a:spcBef>
            </a:pPr>
            <a:r>
              <a:rPr lang="en-US" sz="3935">
                <a:solidFill>
                  <a:srgbClr val="FF914D"/>
                </a:solidFill>
                <a:latin typeface="Source Sans Pro"/>
                <a:ea typeface="Source Sans Pro"/>
                <a:cs typeface="Source Sans Pro"/>
                <a:sym typeface="Source Sans Pro"/>
              </a:rPr>
              <a:t>Revue des efforts de lutte contre le travail des enfants :</a:t>
            </a:r>
            <a:r>
              <a:rPr lang="en-US" sz="3935">
                <a:solidFill>
                  <a:srgbClr val="FFFFFF"/>
                </a:solidFill>
                <a:latin typeface="Source Sans Pro"/>
                <a:ea typeface="Source Sans Pro"/>
                <a:cs typeface="Source Sans Pro"/>
                <a:sym typeface="Source Sans Pro"/>
              </a:rPr>
              <a:t> En parallèle de la collecte de données, une analyse de la législation et des politiques de lutte contre le travail des enfants au Burkina Faso a été menée. Ce travail a conduit à la formulation de recommandations pour améliorer la lutte contre ce phénomène.</a:t>
            </a:r>
          </a:p>
        </p:txBody>
      </p:sp>
      <p:sp>
        <p:nvSpPr>
          <p:cNvPr id="15" name="TextBox 15"/>
          <p:cNvSpPr txBox="1"/>
          <p:nvPr/>
        </p:nvSpPr>
        <p:spPr>
          <a:xfrm>
            <a:off x="8029279" y="9141426"/>
            <a:ext cx="2987527" cy="341506"/>
          </a:xfrm>
          <a:prstGeom prst="rect">
            <a:avLst/>
          </a:prstGeom>
        </p:spPr>
        <p:txBody>
          <a:bodyPr lIns="0" tIns="0" rIns="0" bIns="0" rtlCol="0" anchor="t">
            <a:spAutoFit/>
          </a:bodyPr>
          <a:lstStyle/>
          <a:p>
            <a:pPr algn="ctr">
              <a:lnSpc>
                <a:spcPts val="2701"/>
              </a:lnSpc>
              <a:spcBef>
                <a:spcPct val="0"/>
              </a:spcBef>
            </a:pPr>
            <a:r>
              <a:rPr lang="en-US" sz="1929">
                <a:solidFill>
                  <a:srgbClr val="FFFFFF"/>
                </a:solidFill>
                <a:latin typeface="Source Sans Pro"/>
                <a:ea typeface="Source Sans Pro"/>
                <a:cs typeface="Source Sans Pro"/>
                <a:sym typeface="Source Sans Pro"/>
              </a:rPr>
              <a:t>www.insd.bf</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5876326" y="0"/>
            <a:ext cx="12411674" cy="1641211"/>
            <a:chOff x="0" y="0"/>
            <a:chExt cx="4198517" cy="555175"/>
          </a:xfrm>
        </p:grpSpPr>
        <p:sp>
          <p:nvSpPr>
            <p:cNvPr id="4" name="Freeform 4"/>
            <p:cNvSpPr/>
            <p:nvPr/>
          </p:nvSpPr>
          <p:spPr>
            <a:xfrm>
              <a:off x="0" y="0"/>
              <a:ext cx="4198517" cy="555175"/>
            </a:xfrm>
            <a:custGeom>
              <a:avLst/>
              <a:gdLst/>
              <a:ahLst/>
              <a:cxnLst/>
              <a:rect l="l" t="t" r="r" b="b"/>
              <a:pathLst>
                <a:path w="4198517" h="555175">
                  <a:moveTo>
                    <a:pt x="0" y="0"/>
                  </a:moveTo>
                  <a:lnTo>
                    <a:pt x="4198517" y="0"/>
                  </a:lnTo>
                  <a:lnTo>
                    <a:pt x="4198517" y="555175"/>
                  </a:lnTo>
                  <a:lnTo>
                    <a:pt x="0" y="555175"/>
                  </a:lnTo>
                  <a:close/>
                </a:path>
              </a:pathLst>
            </a:custGeom>
            <a:solidFill>
              <a:srgbClr val="FFFFFF"/>
            </a:solidFill>
          </p:spPr>
        </p:sp>
      </p:grpSp>
      <p:sp>
        <p:nvSpPr>
          <p:cNvPr id="5" name="AutoShape 5"/>
          <p:cNvSpPr/>
          <p:nvPr/>
        </p:nvSpPr>
        <p:spPr>
          <a:xfrm>
            <a:off x="6422782" y="2911260"/>
            <a:ext cx="11242071" cy="0"/>
          </a:xfrm>
          <a:prstGeom prst="line">
            <a:avLst/>
          </a:prstGeom>
          <a:ln w="57150" cap="rnd">
            <a:solidFill>
              <a:srgbClr val="2F66DC"/>
            </a:solidFill>
            <a:prstDash val="sysDot"/>
            <a:headEnd type="none" w="sm" len="sm"/>
            <a:tailEnd type="none" w="sm" len="sm"/>
          </a:ln>
        </p:spPr>
      </p:sp>
      <p:grpSp>
        <p:nvGrpSpPr>
          <p:cNvPr id="6" name="Group 6"/>
          <p:cNvGrpSpPr/>
          <p:nvPr/>
        </p:nvGrpSpPr>
        <p:grpSpPr>
          <a:xfrm>
            <a:off x="7861861" y="9028807"/>
            <a:ext cx="3750213" cy="606538"/>
            <a:chOff x="0" y="0"/>
            <a:chExt cx="2506393" cy="405369"/>
          </a:xfrm>
        </p:grpSpPr>
        <p:sp>
          <p:nvSpPr>
            <p:cNvPr id="7" name="Freeform 7"/>
            <p:cNvSpPr/>
            <p:nvPr/>
          </p:nvSpPr>
          <p:spPr>
            <a:xfrm>
              <a:off x="0" y="0"/>
              <a:ext cx="2506393" cy="405370"/>
            </a:xfrm>
            <a:custGeom>
              <a:avLst/>
              <a:gdLst/>
              <a:ahLst/>
              <a:cxnLst/>
              <a:rect l="l" t="t" r="r" b="b"/>
              <a:pathLst>
                <a:path w="2506393" h="405370">
                  <a:moveTo>
                    <a:pt x="2381933" y="59690"/>
                  </a:moveTo>
                  <a:cubicBezTo>
                    <a:pt x="2417493" y="59690"/>
                    <a:pt x="2446703" y="88900"/>
                    <a:pt x="2446703" y="124460"/>
                  </a:cubicBezTo>
                  <a:lnTo>
                    <a:pt x="2446703" y="280909"/>
                  </a:lnTo>
                  <a:cubicBezTo>
                    <a:pt x="2446703" y="316470"/>
                    <a:pt x="2417493" y="345679"/>
                    <a:pt x="2381933" y="345679"/>
                  </a:cubicBezTo>
                  <a:lnTo>
                    <a:pt x="124460" y="345679"/>
                  </a:lnTo>
                  <a:cubicBezTo>
                    <a:pt x="88900" y="345679"/>
                    <a:pt x="59690" y="316470"/>
                    <a:pt x="59690" y="280909"/>
                  </a:cubicBezTo>
                  <a:lnTo>
                    <a:pt x="59690" y="124460"/>
                  </a:lnTo>
                  <a:cubicBezTo>
                    <a:pt x="59690" y="88900"/>
                    <a:pt x="88900" y="59690"/>
                    <a:pt x="124460" y="59690"/>
                  </a:cubicBezTo>
                  <a:lnTo>
                    <a:pt x="2381933" y="59690"/>
                  </a:lnTo>
                  <a:moveTo>
                    <a:pt x="2381933" y="0"/>
                  </a:moveTo>
                  <a:lnTo>
                    <a:pt x="124460" y="0"/>
                  </a:lnTo>
                  <a:cubicBezTo>
                    <a:pt x="55880" y="0"/>
                    <a:pt x="0" y="55880"/>
                    <a:pt x="0" y="124460"/>
                  </a:cubicBezTo>
                  <a:lnTo>
                    <a:pt x="0" y="280909"/>
                  </a:lnTo>
                  <a:cubicBezTo>
                    <a:pt x="0" y="349489"/>
                    <a:pt x="55880" y="405370"/>
                    <a:pt x="124460" y="405370"/>
                  </a:cubicBezTo>
                  <a:lnTo>
                    <a:pt x="2381933" y="405370"/>
                  </a:lnTo>
                  <a:cubicBezTo>
                    <a:pt x="2450513" y="405370"/>
                    <a:pt x="2506393" y="349489"/>
                    <a:pt x="2506393" y="280909"/>
                  </a:cubicBezTo>
                  <a:lnTo>
                    <a:pt x="2506393" y="124460"/>
                  </a:lnTo>
                  <a:cubicBezTo>
                    <a:pt x="2506393" y="55880"/>
                    <a:pt x="2450513" y="0"/>
                    <a:pt x="2381933" y="0"/>
                  </a:cubicBezTo>
                  <a:close/>
                </a:path>
              </a:pathLst>
            </a:custGeom>
            <a:solidFill>
              <a:srgbClr val="FFFFFF"/>
            </a:solidFill>
          </p:spPr>
        </p:sp>
      </p:grpSp>
      <p:grpSp>
        <p:nvGrpSpPr>
          <p:cNvPr id="8" name="Group 8"/>
          <p:cNvGrpSpPr/>
          <p:nvPr/>
        </p:nvGrpSpPr>
        <p:grpSpPr>
          <a:xfrm>
            <a:off x="11105707" y="9112865"/>
            <a:ext cx="456375" cy="445250"/>
            <a:chOff x="0" y="0"/>
            <a:chExt cx="166487" cy="162429"/>
          </a:xfrm>
        </p:grpSpPr>
        <p:sp>
          <p:nvSpPr>
            <p:cNvPr id="9" name="Freeform 9"/>
            <p:cNvSpPr/>
            <p:nvPr/>
          </p:nvSpPr>
          <p:spPr>
            <a:xfrm>
              <a:off x="0" y="0"/>
              <a:ext cx="166487" cy="162429"/>
            </a:xfrm>
            <a:custGeom>
              <a:avLst/>
              <a:gdLst/>
              <a:ahLst/>
              <a:cxnLst/>
              <a:rect l="l" t="t" r="r" b="b"/>
              <a:pathLst>
                <a:path w="166487" h="162429">
                  <a:moveTo>
                    <a:pt x="0" y="0"/>
                  </a:moveTo>
                  <a:lnTo>
                    <a:pt x="166487" y="0"/>
                  </a:lnTo>
                  <a:lnTo>
                    <a:pt x="166487" y="162429"/>
                  </a:lnTo>
                  <a:lnTo>
                    <a:pt x="0" y="162429"/>
                  </a:lnTo>
                  <a:close/>
                </a:path>
              </a:pathLst>
            </a:custGeom>
            <a:solidFill>
              <a:srgbClr val="FFFFFF"/>
            </a:solidFill>
          </p:spPr>
        </p:sp>
      </p:grpSp>
      <p:sp>
        <p:nvSpPr>
          <p:cNvPr id="10" name="Freeform 10"/>
          <p:cNvSpPr/>
          <p:nvPr/>
        </p:nvSpPr>
        <p:spPr>
          <a:xfrm>
            <a:off x="11186489" y="9188085"/>
            <a:ext cx="294811" cy="294811"/>
          </a:xfrm>
          <a:custGeom>
            <a:avLst/>
            <a:gdLst/>
            <a:ahLst/>
            <a:cxnLst/>
            <a:rect l="l" t="t" r="r" b="b"/>
            <a:pathLst>
              <a:path w="294811" h="294811">
                <a:moveTo>
                  <a:pt x="0" y="0"/>
                </a:moveTo>
                <a:lnTo>
                  <a:pt x="294810" y="0"/>
                </a:lnTo>
                <a:lnTo>
                  <a:pt x="294810" y="294810"/>
                </a:lnTo>
                <a:lnTo>
                  <a:pt x="0" y="29481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1" name="Freeform 11"/>
          <p:cNvSpPr/>
          <p:nvPr/>
        </p:nvSpPr>
        <p:spPr>
          <a:xfrm>
            <a:off x="117120" y="156115"/>
            <a:ext cx="5602852" cy="3896821"/>
          </a:xfrm>
          <a:custGeom>
            <a:avLst/>
            <a:gdLst/>
            <a:ahLst/>
            <a:cxnLst/>
            <a:rect l="l" t="t" r="r" b="b"/>
            <a:pathLst>
              <a:path w="5602852" h="3896821">
                <a:moveTo>
                  <a:pt x="0" y="0"/>
                </a:moveTo>
                <a:lnTo>
                  <a:pt x="5602851" y="0"/>
                </a:lnTo>
                <a:lnTo>
                  <a:pt x="5602851" y="3896821"/>
                </a:lnTo>
                <a:lnTo>
                  <a:pt x="0" y="3896821"/>
                </a:lnTo>
                <a:lnTo>
                  <a:pt x="0" y="0"/>
                </a:lnTo>
                <a:close/>
              </a:path>
            </a:pathLst>
          </a:custGeom>
          <a:blipFill>
            <a:blip r:embed="rId5"/>
            <a:stretch>
              <a:fillRect l="-5994" r="-5994"/>
            </a:stretch>
          </a:blipFill>
        </p:spPr>
      </p:sp>
      <p:sp>
        <p:nvSpPr>
          <p:cNvPr id="12" name="Freeform 12"/>
          <p:cNvSpPr/>
          <p:nvPr/>
        </p:nvSpPr>
        <p:spPr>
          <a:xfrm>
            <a:off x="0" y="5118535"/>
            <a:ext cx="5719971" cy="3564912"/>
          </a:xfrm>
          <a:custGeom>
            <a:avLst/>
            <a:gdLst/>
            <a:ahLst/>
            <a:cxnLst/>
            <a:rect l="l" t="t" r="r" b="b"/>
            <a:pathLst>
              <a:path w="5719971" h="3564912">
                <a:moveTo>
                  <a:pt x="0" y="0"/>
                </a:moveTo>
                <a:lnTo>
                  <a:pt x="5719971" y="0"/>
                </a:lnTo>
                <a:lnTo>
                  <a:pt x="5719971" y="3564912"/>
                </a:lnTo>
                <a:lnTo>
                  <a:pt x="0" y="3564912"/>
                </a:lnTo>
                <a:lnTo>
                  <a:pt x="0" y="0"/>
                </a:lnTo>
                <a:close/>
              </a:path>
            </a:pathLst>
          </a:custGeom>
          <a:blipFill>
            <a:blip r:embed="rId6"/>
            <a:stretch>
              <a:fillRect/>
            </a:stretch>
          </a:blipFill>
        </p:spPr>
      </p:sp>
      <p:sp>
        <p:nvSpPr>
          <p:cNvPr id="13" name="TextBox 13"/>
          <p:cNvSpPr txBox="1"/>
          <p:nvPr/>
        </p:nvSpPr>
        <p:spPr>
          <a:xfrm>
            <a:off x="5876326" y="70390"/>
            <a:ext cx="12229788" cy="762450"/>
          </a:xfrm>
          <a:prstGeom prst="rect">
            <a:avLst/>
          </a:prstGeom>
        </p:spPr>
        <p:txBody>
          <a:bodyPr lIns="0" tIns="0" rIns="0" bIns="0" rtlCol="0" anchor="t">
            <a:spAutoFit/>
          </a:bodyPr>
          <a:lstStyle/>
          <a:p>
            <a:pPr algn="ctr">
              <a:lnSpc>
                <a:spcPts val="6275"/>
              </a:lnSpc>
              <a:spcBef>
                <a:spcPct val="0"/>
              </a:spcBef>
            </a:pPr>
            <a:r>
              <a:rPr lang="en-US" sz="4482">
                <a:solidFill>
                  <a:srgbClr val="2F66DC"/>
                </a:solidFill>
                <a:latin typeface="Raleway Heavy"/>
                <a:ea typeface="Raleway Heavy"/>
                <a:cs typeface="Raleway Heavy"/>
                <a:sym typeface="Raleway Heavy"/>
              </a:rPr>
              <a:t>RESULTATS ET RECOMMANDATIONS</a:t>
            </a:r>
          </a:p>
        </p:txBody>
      </p:sp>
      <p:sp>
        <p:nvSpPr>
          <p:cNvPr id="14" name="TextBox 14"/>
          <p:cNvSpPr txBox="1"/>
          <p:nvPr/>
        </p:nvSpPr>
        <p:spPr>
          <a:xfrm>
            <a:off x="5968765" y="1786730"/>
            <a:ext cx="11902365" cy="7649583"/>
          </a:xfrm>
          <a:prstGeom prst="rect">
            <a:avLst/>
          </a:prstGeom>
        </p:spPr>
        <p:txBody>
          <a:bodyPr lIns="0" tIns="0" rIns="0" bIns="0" rtlCol="0" anchor="t">
            <a:spAutoFit/>
          </a:bodyPr>
          <a:lstStyle/>
          <a:p>
            <a:pPr marL="720093" lvl="1" indent="-360047" algn="l">
              <a:lnSpc>
                <a:spcPts val="4669"/>
              </a:lnSpc>
              <a:buFont typeface="Arial"/>
              <a:buChar char="•"/>
            </a:pPr>
            <a:r>
              <a:rPr lang="en-US" sz="3335">
                <a:solidFill>
                  <a:srgbClr val="FFFFFF"/>
                </a:solidFill>
                <a:latin typeface="Source Sans Pro"/>
                <a:ea typeface="Source Sans Pro"/>
                <a:cs typeface="Source Sans Pro"/>
                <a:sym typeface="Source Sans Pro"/>
              </a:rPr>
              <a:t>Population cible : Enfants de 5 à 17 ans.</a:t>
            </a:r>
          </a:p>
          <a:p>
            <a:pPr marL="720093" lvl="1" indent="-360047" algn="l">
              <a:lnSpc>
                <a:spcPts val="4669"/>
              </a:lnSpc>
              <a:buFont typeface="Arial"/>
              <a:buChar char="•"/>
            </a:pPr>
            <a:r>
              <a:rPr lang="en-US" sz="3335">
                <a:solidFill>
                  <a:srgbClr val="FFFFFF"/>
                </a:solidFill>
                <a:latin typeface="Source Sans Pro"/>
                <a:ea typeface="Source Sans Pro"/>
                <a:cs typeface="Source Sans Pro"/>
                <a:sym typeface="Source Sans Pro"/>
              </a:rPr>
              <a:t>Travail des enfants :</a:t>
            </a:r>
          </a:p>
          <a:p>
            <a:pPr marL="1440187" lvl="2" indent="-480062" algn="l">
              <a:lnSpc>
                <a:spcPts val="4669"/>
              </a:lnSpc>
              <a:buFont typeface="Arial"/>
              <a:buChar char="⚬"/>
            </a:pPr>
            <a:r>
              <a:rPr lang="en-US" sz="3335">
                <a:solidFill>
                  <a:srgbClr val="FFFFFF"/>
                </a:solidFill>
                <a:latin typeface="Source Sans Pro"/>
                <a:ea typeface="Source Sans Pro"/>
                <a:cs typeface="Source Sans Pro"/>
                <a:sym typeface="Source Sans Pro"/>
              </a:rPr>
              <a:t>1 418 142 enfants sont engagés dans une forme de travail à abolir (19,5%).</a:t>
            </a:r>
          </a:p>
          <a:p>
            <a:pPr marL="1440187" lvl="2" indent="-480062" algn="l">
              <a:lnSpc>
                <a:spcPts val="4669"/>
              </a:lnSpc>
              <a:buFont typeface="Arial"/>
              <a:buChar char="⚬"/>
            </a:pPr>
            <a:r>
              <a:rPr lang="en-US" sz="3335">
                <a:solidFill>
                  <a:srgbClr val="FFFFFF"/>
                </a:solidFill>
                <a:latin typeface="Source Sans Pro"/>
                <a:ea typeface="Source Sans Pro"/>
                <a:cs typeface="Source Sans Pro"/>
                <a:sym typeface="Source Sans Pro"/>
              </a:rPr>
              <a:t>1 166 766 enfants exercent un travail dangereux (15,9%).</a:t>
            </a:r>
          </a:p>
          <a:p>
            <a:pPr marL="720093" lvl="1" indent="-360047" algn="l">
              <a:lnSpc>
                <a:spcPts val="4669"/>
              </a:lnSpc>
              <a:buFont typeface="Arial"/>
              <a:buChar char="•"/>
            </a:pPr>
            <a:r>
              <a:rPr lang="en-US" sz="3335">
                <a:solidFill>
                  <a:srgbClr val="FFFFFF"/>
                </a:solidFill>
                <a:latin typeface="Source Sans Pro"/>
                <a:ea typeface="Source Sans Pro"/>
                <a:cs typeface="Source Sans Pro"/>
                <a:sym typeface="Source Sans Pro"/>
              </a:rPr>
              <a:t>Différences selon le sexe et le milieu de résidence :</a:t>
            </a:r>
          </a:p>
          <a:p>
            <a:pPr marL="1440187" lvl="2" indent="-480062" algn="l">
              <a:lnSpc>
                <a:spcPts val="4669"/>
              </a:lnSpc>
              <a:buFont typeface="Arial"/>
              <a:buChar char="⚬"/>
            </a:pPr>
            <a:r>
              <a:rPr lang="en-US" sz="3335">
                <a:solidFill>
                  <a:srgbClr val="FFFFFF"/>
                </a:solidFill>
                <a:latin typeface="Source Sans Pro"/>
                <a:ea typeface="Source Sans Pro"/>
                <a:cs typeface="Source Sans Pro"/>
                <a:sym typeface="Source Sans Pro"/>
              </a:rPr>
              <a:t>Les filles sont plus touchées que les garçons par le travail à abolir (20,3% contre 19,5%) et le travail dangereux (18,8% contre 17,4%).</a:t>
            </a:r>
          </a:p>
          <a:p>
            <a:pPr marL="1440187" lvl="2" indent="-480062" algn="l">
              <a:lnSpc>
                <a:spcPts val="4669"/>
              </a:lnSpc>
              <a:buFont typeface="Arial"/>
              <a:buChar char="⚬"/>
            </a:pPr>
            <a:r>
              <a:rPr lang="en-US" sz="3335">
                <a:solidFill>
                  <a:srgbClr val="FFFFFF"/>
                </a:solidFill>
                <a:latin typeface="Source Sans Pro"/>
                <a:ea typeface="Source Sans Pro"/>
                <a:cs typeface="Source Sans Pro"/>
                <a:sym typeface="Source Sans Pro"/>
              </a:rPr>
              <a:t>Le milieu rural est le plus affecté, avec 22,4% des enfants engagés dans un travail à abolir, contre 11,3% en zone urbaine.</a:t>
            </a:r>
          </a:p>
          <a:p>
            <a:pPr marL="720093" lvl="1" indent="-360047" algn="l">
              <a:lnSpc>
                <a:spcPts val="4669"/>
              </a:lnSpc>
              <a:spcBef>
                <a:spcPct val="0"/>
              </a:spcBef>
              <a:buFont typeface="Arial"/>
              <a:buChar char="•"/>
            </a:pPr>
            <a:endParaRPr lang="en-US" sz="3335">
              <a:solidFill>
                <a:srgbClr val="FFFFFF"/>
              </a:solidFill>
              <a:latin typeface="Source Sans Pro"/>
              <a:ea typeface="Source Sans Pro"/>
              <a:cs typeface="Source Sans Pro"/>
              <a:sym typeface="Source Sans Pro"/>
            </a:endParaRPr>
          </a:p>
        </p:txBody>
      </p:sp>
      <p:sp>
        <p:nvSpPr>
          <p:cNvPr id="15" name="TextBox 15"/>
          <p:cNvSpPr txBox="1"/>
          <p:nvPr/>
        </p:nvSpPr>
        <p:spPr>
          <a:xfrm>
            <a:off x="8029279" y="9141426"/>
            <a:ext cx="2987527" cy="341506"/>
          </a:xfrm>
          <a:prstGeom prst="rect">
            <a:avLst/>
          </a:prstGeom>
        </p:spPr>
        <p:txBody>
          <a:bodyPr lIns="0" tIns="0" rIns="0" bIns="0" rtlCol="0" anchor="t">
            <a:spAutoFit/>
          </a:bodyPr>
          <a:lstStyle/>
          <a:p>
            <a:pPr algn="ctr">
              <a:lnSpc>
                <a:spcPts val="2701"/>
              </a:lnSpc>
              <a:spcBef>
                <a:spcPct val="0"/>
              </a:spcBef>
            </a:pPr>
            <a:r>
              <a:rPr lang="en-US" sz="1929">
                <a:solidFill>
                  <a:srgbClr val="FFFFFF"/>
                </a:solidFill>
                <a:latin typeface="Source Sans Pro"/>
                <a:ea typeface="Source Sans Pro"/>
                <a:cs typeface="Source Sans Pro"/>
                <a:sym typeface="Source Sans Pro"/>
              </a:rPr>
              <a:t>www.insd.bf</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5876326" y="0"/>
            <a:ext cx="12411674" cy="1641211"/>
            <a:chOff x="0" y="0"/>
            <a:chExt cx="4198517" cy="555175"/>
          </a:xfrm>
        </p:grpSpPr>
        <p:sp>
          <p:nvSpPr>
            <p:cNvPr id="4" name="Freeform 4"/>
            <p:cNvSpPr/>
            <p:nvPr/>
          </p:nvSpPr>
          <p:spPr>
            <a:xfrm>
              <a:off x="0" y="0"/>
              <a:ext cx="4198517" cy="555175"/>
            </a:xfrm>
            <a:custGeom>
              <a:avLst/>
              <a:gdLst/>
              <a:ahLst/>
              <a:cxnLst/>
              <a:rect l="l" t="t" r="r" b="b"/>
              <a:pathLst>
                <a:path w="4198517" h="555175">
                  <a:moveTo>
                    <a:pt x="0" y="0"/>
                  </a:moveTo>
                  <a:lnTo>
                    <a:pt x="4198517" y="0"/>
                  </a:lnTo>
                  <a:lnTo>
                    <a:pt x="4198517" y="555175"/>
                  </a:lnTo>
                  <a:lnTo>
                    <a:pt x="0" y="555175"/>
                  </a:lnTo>
                  <a:close/>
                </a:path>
              </a:pathLst>
            </a:custGeom>
            <a:solidFill>
              <a:srgbClr val="FFFFFF"/>
            </a:solidFill>
          </p:spPr>
        </p:sp>
      </p:grpSp>
      <p:sp>
        <p:nvSpPr>
          <p:cNvPr id="5" name="AutoShape 5"/>
          <p:cNvSpPr/>
          <p:nvPr/>
        </p:nvSpPr>
        <p:spPr>
          <a:xfrm>
            <a:off x="6422782" y="2911260"/>
            <a:ext cx="11242071" cy="0"/>
          </a:xfrm>
          <a:prstGeom prst="line">
            <a:avLst/>
          </a:prstGeom>
          <a:ln w="57150" cap="rnd">
            <a:solidFill>
              <a:srgbClr val="2F66DC"/>
            </a:solidFill>
            <a:prstDash val="sysDot"/>
            <a:headEnd type="none" w="sm" len="sm"/>
            <a:tailEnd type="none" w="sm" len="sm"/>
          </a:ln>
        </p:spPr>
      </p:sp>
      <p:grpSp>
        <p:nvGrpSpPr>
          <p:cNvPr id="6" name="Group 6"/>
          <p:cNvGrpSpPr/>
          <p:nvPr/>
        </p:nvGrpSpPr>
        <p:grpSpPr>
          <a:xfrm>
            <a:off x="7861861" y="9028807"/>
            <a:ext cx="3750213" cy="606538"/>
            <a:chOff x="0" y="0"/>
            <a:chExt cx="2506393" cy="405369"/>
          </a:xfrm>
        </p:grpSpPr>
        <p:sp>
          <p:nvSpPr>
            <p:cNvPr id="7" name="Freeform 7"/>
            <p:cNvSpPr/>
            <p:nvPr/>
          </p:nvSpPr>
          <p:spPr>
            <a:xfrm>
              <a:off x="0" y="0"/>
              <a:ext cx="2506393" cy="405370"/>
            </a:xfrm>
            <a:custGeom>
              <a:avLst/>
              <a:gdLst/>
              <a:ahLst/>
              <a:cxnLst/>
              <a:rect l="l" t="t" r="r" b="b"/>
              <a:pathLst>
                <a:path w="2506393" h="405370">
                  <a:moveTo>
                    <a:pt x="2381933" y="59690"/>
                  </a:moveTo>
                  <a:cubicBezTo>
                    <a:pt x="2417493" y="59690"/>
                    <a:pt x="2446703" y="88900"/>
                    <a:pt x="2446703" y="124460"/>
                  </a:cubicBezTo>
                  <a:lnTo>
                    <a:pt x="2446703" y="280909"/>
                  </a:lnTo>
                  <a:cubicBezTo>
                    <a:pt x="2446703" y="316470"/>
                    <a:pt x="2417493" y="345679"/>
                    <a:pt x="2381933" y="345679"/>
                  </a:cubicBezTo>
                  <a:lnTo>
                    <a:pt x="124460" y="345679"/>
                  </a:lnTo>
                  <a:cubicBezTo>
                    <a:pt x="88900" y="345679"/>
                    <a:pt x="59690" y="316470"/>
                    <a:pt x="59690" y="280909"/>
                  </a:cubicBezTo>
                  <a:lnTo>
                    <a:pt x="59690" y="124460"/>
                  </a:lnTo>
                  <a:cubicBezTo>
                    <a:pt x="59690" y="88900"/>
                    <a:pt x="88900" y="59690"/>
                    <a:pt x="124460" y="59690"/>
                  </a:cubicBezTo>
                  <a:lnTo>
                    <a:pt x="2381933" y="59690"/>
                  </a:lnTo>
                  <a:moveTo>
                    <a:pt x="2381933" y="0"/>
                  </a:moveTo>
                  <a:lnTo>
                    <a:pt x="124460" y="0"/>
                  </a:lnTo>
                  <a:cubicBezTo>
                    <a:pt x="55880" y="0"/>
                    <a:pt x="0" y="55880"/>
                    <a:pt x="0" y="124460"/>
                  </a:cubicBezTo>
                  <a:lnTo>
                    <a:pt x="0" y="280909"/>
                  </a:lnTo>
                  <a:cubicBezTo>
                    <a:pt x="0" y="349489"/>
                    <a:pt x="55880" y="405370"/>
                    <a:pt x="124460" y="405370"/>
                  </a:cubicBezTo>
                  <a:lnTo>
                    <a:pt x="2381933" y="405370"/>
                  </a:lnTo>
                  <a:cubicBezTo>
                    <a:pt x="2450513" y="405370"/>
                    <a:pt x="2506393" y="349489"/>
                    <a:pt x="2506393" y="280909"/>
                  </a:cubicBezTo>
                  <a:lnTo>
                    <a:pt x="2506393" y="124460"/>
                  </a:lnTo>
                  <a:cubicBezTo>
                    <a:pt x="2506393" y="55880"/>
                    <a:pt x="2450513" y="0"/>
                    <a:pt x="2381933" y="0"/>
                  </a:cubicBezTo>
                  <a:close/>
                </a:path>
              </a:pathLst>
            </a:custGeom>
            <a:solidFill>
              <a:srgbClr val="FFFFFF"/>
            </a:solidFill>
          </p:spPr>
        </p:sp>
      </p:grpSp>
      <p:grpSp>
        <p:nvGrpSpPr>
          <p:cNvPr id="8" name="Group 8"/>
          <p:cNvGrpSpPr/>
          <p:nvPr/>
        </p:nvGrpSpPr>
        <p:grpSpPr>
          <a:xfrm>
            <a:off x="11105707" y="9112865"/>
            <a:ext cx="456375" cy="445250"/>
            <a:chOff x="0" y="0"/>
            <a:chExt cx="166487" cy="162429"/>
          </a:xfrm>
        </p:grpSpPr>
        <p:sp>
          <p:nvSpPr>
            <p:cNvPr id="9" name="Freeform 9"/>
            <p:cNvSpPr/>
            <p:nvPr/>
          </p:nvSpPr>
          <p:spPr>
            <a:xfrm>
              <a:off x="0" y="0"/>
              <a:ext cx="166487" cy="162429"/>
            </a:xfrm>
            <a:custGeom>
              <a:avLst/>
              <a:gdLst/>
              <a:ahLst/>
              <a:cxnLst/>
              <a:rect l="l" t="t" r="r" b="b"/>
              <a:pathLst>
                <a:path w="166487" h="162429">
                  <a:moveTo>
                    <a:pt x="0" y="0"/>
                  </a:moveTo>
                  <a:lnTo>
                    <a:pt x="166487" y="0"/>
                  </a:lnTo>
                  <a:lnTo>
                    <a:pt x="166487" y="162429"/>
                  </a:lnTo>
                  <a:lnTo>
                    <a:pt x="0" y="162429"/>
                  </a:lnTo>
                  <a:close/>
                </a:path>
              </a:pathLst>
            </a:custGeom>
            <a:solidFill>
              <a:srgbClr val="FFFFFF"/>
            </a:solidFill>
          </p:spPr>
        </p:sp>
      </p:grpSp>
      <p:sp>
        <p:nvSpPr>
          <p:cNvPr id="10" name="Freeform 10"/>
          <p:cNvSpPr/>
          <p:nvPr/>
        </p:nvSpPr>
        <p:spPr>
          <a:xfrm>
            <a:off x="11186489" y="9188085"/>
            <a:ext cx="294811" cy="294811"/>
          </a:xfrm>
          <a:custGeom>
            <a:avLst/>
            <a:gdLst/>
            <a:ahLst/>
            <a:cxnLst/>
            <a:rect l="l" t="t" r="r" b="b"/>
            <a:pathLst>
              <a:path w="294811" h="294811">
                <a:moveTo>
                  <a:pt x="0" y="0"/>
                </a:moveTo>
                <a:lnTo>
                  <a:pt x="294810" y="0"/>
                </a:lnTo>
                <a:lnTo>
                  <a:pt x="294810" y="294810"/>
                </a:lnTo>
                <a:lnTo>
                  <a:pt x="0" y="29481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1" name="Freeform 11"/>
          <p:cNvSpPr/>
          <p:nvPr/>
        </p:nvSpPr>
        <p:spPr>
          <a:xfrm>
            <a:off x="117120" y="156115"/>
            <a:ext cx="5602852" cy="3896821"/>
          </a:xfrm>
          <a:custGeom>
            <a:avLst/>
            <a:gdLst/>
            <a:ahLst/>
            <a:cxnLst/>
            <a:rect l="l" t="t" r="r" b="b"/>
            <a:pathLst>
              <a:path w="5602852" h="3896821">
                <a:moveTo>
                  <a:pt x="0" y="0"/>
                </a:moveTo>
                <a:lnTo>
                  <a:pt x="5602851" y="0"/>
                </a:lnTo>
                <a:lnTo>
                  <a:pt x="5602851" y="3896821"/>
                </a:lnTo>
                <a:lnTo>
                  <a:pt x="0" y="3896821"/>
                </a:lnTo>
                <a:lnTo>
                  <a:pt x="0" y="0"/>
                </a:lnTo>
                <a:close/>
              </a:path>
            </a:pathLst>
          </a:custGeom>
          <a:blipFill>
            <a:blip r:embed="rId5"/>
            <a:stretch>
              <a:fillRect l="-5994" r="-5994"/>
            </a:stretch>
          </a:blipFill>
        </p:spPr>
      </p:sp>
      <p:sp>
        <p:nvSpPr>
          <p:cNvPr id="12" name="Freeform 12"/>
          <p:cNvSpPr/>
          <p:nvPr/>
        </p:nvSpPr>
        <p:spPr>
          <a:xfrm>
            <a:off x="0" y="5118535"/>
            <a:ext cx="5719971" cy="3564912"/>
          </a:xfrm>
          <a:custGeom>
            <a:avLst/>
            <a:gdLst/>
            <a:ahLst/>
            <a:cxnLst/>
            <a:rect l="l" t="t" r="r" b="b"/>
            <a:pathLst>
              <a:path w="5719971" h="3564912">
                <a:moveTo>
                  <a:pt x="0" y="0"/>
                </a:moveTo>
                <a:lnTo>
                  <a:pt x="5719971" y="0"/>
                </a:lnTo>
                <a:lnTo>
                  <a:pt x="5719971" y="3564912"/>
                </a:lnTo>
                <a:lnTo>
                  <a:pt x="0" y="3564912"/>
                </a:lnTo>
                <a:lnTo>
                  <a:pt x="0" y="0"/>
                </a:lnTo>
                <a:close/>
              </a:path>
            </a:pathLst>
          </a:custGeom>
          <a:blipFill>
            <a:blip r:embed="rId6"/>
            <a:stretch>
              <a:fillRect/>
            </a:stretch>
          </a:blipFill>
        </p:spPr>
      </p:sp>
      <p:sp>
        <p:nvSpPr>
          <p:cNvPr id="13" name="TextBox 13"/>
          <p:cNvSpPr txBox="1"/>
          <p:nvPr/>
        </p:nvSpPr>
        <p:spPr>
          <a:xfrm>
            <a:off x="5876326" y="70390"/>
            <a:ext cx="12229788" cy="762450"/>
          </a:xfrm>
          <a:prstGeom prst="rect">
            <a:avLst/>
          </a:prstGeom>
        </p:spPr>
        <p:txBody>
          <a:bodyPr lIns="0" tIns="0" rIns="0" bIns="0" rtlCol="0" anchor="t">
            <a:spAutoFit/>
          </a:bodyPr>
          <a:lstStyle/>
          <a:p>
            <a:pPr algn="ctr">
              <a:lnSpc>
                <a:spcPts val="6275"/>
              </a:lnSpc>
              <a:spcBef>
                <a:spcPct val="0"/>
              </a:spcBef>
            </a:pPr>
            <a:r>
              <a:rPr lang="en-US" sz="4482">
                <a:solidFill>
                  <a:srgbClr val="2F66DC"/>
                </a:solidFill>
                <a:latin typeface="Raleway Heavy"/>
                <a:ea typeface="Raleway Heavy"/>
                <a:cs typeface="Raleway Heavy"/>
                <a:sym typeface="Raleway Heavy"/>
              </a:rPr>
              <a:t>RESULTATS ET RECOMMANDATIONS</a:t>
            </a:r>
          </a:p>
        </p:txBody>
      </p:sp>
      <p:sp>
        <p:nvSpPr>
          <p:cNvPr id="14" name="TextBox 14"/>
          <p:cNvSpPr txBox="1"/>
          <p:nvPr/>
        </p:nvSpPr>
        <p:spPr>
          <a:xfrm>
            <a:off x="5968765" y="1758155"/>
            <a:ext cx="11902365" cy="6939019"/>
          </a:xfrm>
          <a:prstGeom prst="rect">
            <a:avLst/>
          </a:prstGeom>
        </p:spPr>
        <p:txBody>
          <a:bodyPr lIns="0" tIns="0" rIns="0" bIns="0" rtlCol="0" anchor="t">
            <a:spAutoFit/>
          </a:bodyPr>
          <a:lstStyle/>
          <a:p>
            <a:pPr marL="849630" lvl="1" indent="-424815" algn="l">
              <a:lnSpc>
                <a:spcPts val="5509"/>
              </a:lnSpc>
              <a:buFont typeface="Arial"/>
              <a:buChar char="•"/>
            </a:pPr>
            <a:r>
              <a:rPr lang="en-US" sz="3935">
                <a:solidFill>
                  <a:srgbClr val="FFFFFF"/>
                </a:solidFill>
                <a:latin typeface="Source Sans Pro"/>
                <a:ea typeface="Source Sans Pro"/>
                <a:cs typeface="Source Sans Pro"/>
                <a:sym typeface="Source Sans Pro"/>
              </a:rPr>
              <a:t>Secteurs d’activité :</a:t>
            </a:r>
          </a:p>
          <a:p>
            <a:pPr marL="1699260" lvl="2" indent="-566420" algn="l">
              <a:lnSpc>
                <a:spcPts val="5509"/>
              </a:lnSpc>
              <a:buFont typeface="Arial"/>
              <a:buChar char="⚬"/>
            </a:pPr>
            <a:r>
              <a:rPr lang="en-US" sz="3935">
                <a:solidFill>
                  <a:srgbClr val="FFFFFF"/>
                </a:solidFill>
                <a:latin typeface="Source Sans Pro"/>
                <a:ea typeface="Source Sans Pro"/>
                <a:cs typeface="Source Sans Pro"/>
                <a:sym typeface="Source Sans Pro"/>
              </a:rPr>
              <a:t>50,88% des enfants travailleurs se trouvent dans l'agriculture, surtout en milieu rural.</a:t>
            </a:r>
          </a:p>
          <a:p>
            <a:pPr marL="1699260" lvl="2" indent="-566420" algn="l">
              <a:lnSpc>
                <a:spcPts val="5509"/>
              </a:lnSpc>
              <a:buFont typeface="Arial"/>
              <a:buChar char="⚬"/>
            </a:pPr>
            <a:r>
              <a:rPr lang="en-US" sz="3935">
                <a:solidFill>
                  <a:srgbClr val="FFFFFF"/>
                </a:solidFill>
                <a:latin typeface="Source Sans Pro"/>
                <a:ea typeface="Source Sans Pro"/>
                <a:cs typeface="Source Sans Pro"/>
                <a:sym typeface="Source Sans Pro"/>
              </a:rPr>
              <a:t>47,65% dans les services, principalement en milieu urbain.</a:t>
            </a:r>
          </a:p>
          <a:p>
            <a:pPr marL="849630" lvl="1" indent="-424815" algn="l">
              <a:lnSpc>
                <a:spcPts val="5509"/>
              </a:lnSpc>
              <a:buFont typeface="Arial"/>
              <a:buChar char="•"/>
            </a:pPr>
            <a:r>
              <a:rPr lang="en-US" sz="3935">
                <a:solidFill>
                  <a:srgbClr val="FFFFFF"/>
                </a:solidFill>
                <a:latin typeface="Source Sans Pro"/>
                <a:ea typeface="Source Sans Pro"/>
                <a:cs typeface="Source Sans Pro"/>
                <a:sym typeface="Source Sans Pro"/>
              </a:rPr>
              <a:t>Santé et sécurité :</a:t>
            </a:r>
          </a:p>
          <a:p>
            <a:pPr marL="1699260" lvl="2" indent="-566420" algn="l">
              <a:lnSpc>
                <a:spcPts val="5509"/>
              </a:lnSpc>
              <a:buFont typeface="Arial"/>
              <a:buChar char="⚬"/>
            </a:pPr>
            <a:r>
              <a:rPr lang="en-US" sz="3935">
                <a:solidFill>
                  <a:srgbClr val="FFFFFF"/>
                </a:solidFill>
                <a:latin typeface="Source Sans Pro"/>
                <a:ea typeface="Source Sans Pro"/>
                <a:cs typeface="Source Sans Pro"/>
                <a:sym typeface="Source Sans Pro"/>
              </a:rPr>
              <a:t>38,37% des enfants astreints au travail des enfants ont eu des problèmes de santé liés à leur travail.</a:t>
            </a:r>
          </a:p>
          <a:p>
            <a:pPr algn="l">
              <a:lnSpc>
                <a:spcPts val="5509"/>
              </a:lnSpc>
              <a:spcBef>
                <a:spcPct val="0"/>
              </a:spcBef>
            </a:pPr>
            <a:endParaRPr lang="en-US" sz="3935">
              <a:solidFill>
                <a:srgbClr val="FFFFFF"/>
              </a:solidFill>
              <a:latin typeface="Source Sans Pro"/>
              <a:ea typeface="Source Sans Pro"/>
              <a:cs typeface="Source Sans Pro"/>
              <a:sym typeface="Source Sans Pro"/>
            </a:endParaRPr>
          </a:p>
        </p:txBody>
      </p:sp>
      <p:sp>
        <p:nvSpPr>
          <p:cNvPr id="15" name="TextBox 15"/>
          <p:cNvSpPr txBox="1"/>
          <p:nvPr/>
        </p:nvSpPr>
        <p:spPr>
          <a:xfrm>
            <a:off x="8029279" y="9141426"/>
            <a:ext cx="2987527" cy="341506"/>
          </a:xfrm>
          <a:prstGeom prst="rect">
            <a:avLst/>
          </a:prstGeom>
        </p:spPr>
        <p:txBody>
          <a:bodyPr lIns="0" tIns="0" rIns="0" bIns="0" rtlCol="0" anchor="t">
            <a:spAutoFit/>
          </a:bodyPr>
          <a:lstStyle/>
          <a:p>
            <a:pPr algn="ctr">
              <a:lnSpc>
                <a:spcPts val="2701"/>
              </a:lnSpc>
              <a:spcBef>
                <a:spcPct val="0"/>
              </a:spcBef>
            </a:pPr>
            <a:r>
              <a:rPr lang="en-US" sz="1929">
                <a:solidFill>
                  <a:srgbClr val="FFFFFF"/>
                </a:solidFill>
                <a:latin typeface="Source Sans Pro"/>
                <a:ea typeface="Source Sans Pro"/>
                <a:cs typeface="Source Sans Pro"/>
                <a:sym typeface="Source Sans Pro"/>
              </a:rPr>
              <a:t>www.insd.bf</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5876326" y="0"/>
            <a:ext cx="12411674" cy="1641211"/>
            <a:chOff x="0" y="0"/>
            <a:chExt cx="4198517" cy="555175"/>
          </a:xfrm>
        </p:grpSpPr>
        <p:sp>
          <p:nvSpPr>
            <p:cNvPr id="4" name="Freeform 4"/>
            <p:cNvSpPr/>
            <p:nvPr/>
          </p:nvSpPr>
          <p:spPr>
            <a:xfrm>
              <a:off x="0" y="0"/>
              <a:ext cx="4198517" cy="555175"/>
            </a:xfrm>
            <a:custGeom>
              <a:avLst/>
              <a:gdLst/>
              <a:ahLst/>
              <a:cxnLst/>
              <a:rect l="l" t="t" r="r" b="b"/>
              <a:pathLst>
                <a:path w="4198517" h="555175">
                  <a:moveTo>
                    <a:pt x="0" y="0"/>
                  </a:moveTo>
                  <a:lnTo>
                    <a:pt x="4198517" y="0"/>
                  </a:lnTo>
                  <a:lnTo>
                    <a:pt x="4198517" y="555175"/>
                  </a:lnTo>
                  <a:lnTo>
                    <a:pt x="0" y="555175"/>
                  </a:lnTo>
                  <a:close/>
                </a:path>
              </a:pathLst>
            </a:custGeom>
            <a:solidFill>
              <a:srgbClr val="FFFFFF"/>
            </a:solidFill>
          </p:spPr>
        </p:sp>
      </p:grpSp>
      <p:sp>
        <p:nvSpPr>
          <p:cNvPr id="5" name="AutoShape 5"/>
          <p:cNvSpPr/>
          <p:nvPr/>
        </p:nvSpPr>
        <p:spPr>
          <a:xfrm>
            <a:off x="6422782" y="2911260"/>
            <a:ext cx="11242071" cy="0"/>
          </a:xfrm>
          <a:prstGeom prst="line">
            <a:avLst/>
          </a:prstGeom>
          <a:ln w="57150" cap="rnd">
            <a:solidFill>
              <a:srgbClr val="2F66DC"/>
            </a:solidFill>
            <a:prstDash val="sysDot"/>
            <a:headEnd type="none" w="sm" len="sm"/>
            <a:tailEnd type="none" w="sm" len="sm"/>
          </a:ln>
        </p:spPr>
      </p:sp>
      <p:grpSp>
        <p:nvGrpSpPr>
          <p:cNvPr id="6" name="Group 6"/>
          <p:cNvGrpSpPr/>
          <p:nvPr/>
        </p:nvGrpSpPr>
        <p:grpSpPr>
          <a:xfrm>
            <a:off x="7861861" y="9028807"/>
            <a:ext cx="3750213" cy="606538"/>
            <a:chOff x="0" y="0"/>
            <a:chExt cx="2506393" cy="405369"/>
          </a:xfrm>
        </p:grpSpPr>
        <p:sp>
          <p:nvSpPr>
            <p:cNvPr id="7" name="Freeform 7"/>
            <p:cNvSpPr/>
            <p:nvPr/>
          </p:nvSpPr>
          <p:spPr>
            <a:xfrm>
              <a:off x="0" y="0"/>
              <a:ext cx="2506393" cy="405370"/>
            </a:xfrm>
            <a:custGeom>
              <a:avLst/>
              <a:gdLst/>
              <a:ahLst/>
              <a:cxnLst/>
              <a:rect l="l" t="t" r="r" b="b"/>
              <a:pathLst>
                <a:path w="2506393" h="405370">
                  <a:moveTo>
                    <a:pt x="2381933" y="59690"/>
                  </a:moveTo>
                  <a:cubicBezTo>
                    <a:pt x="2417493" y="59690"/>
                    <a:pt x="2446703" y="88900"/>
                    <a:pt x="2446703" y="124460"/>
                  </a:cubicBezTo>
                  <a:lnTo>
                    <a:pt x="2446703" y="280909"/>
                  </a:lnTo>
                  <a:cubicBezTo>
                    <a:pt x="2446703" y="316470"/>
                    <a:pt x="2417493" y="345679"/>
                    <a:pt x="2381933" y="345679"/>
                  </a:cubicBezTo>
                  <a:lnTo>
                    <a:pt x="124460" y="345679"/>
                  </a:lnTo>
                  <a:cubicBezTo>
                    <a:pt x="88900" y="345679"/>
                    <a:pt x="59690" y="316470"/>
                    <a:pt x="59690" y="280909"/>
                  </a:cubicBezTo>
                  <a:lnTo>
                    <a:pt x="59690" y="124460"/>
                  </a:lnTo>
                  <a:cubicBezTo>
                    <a:pt x="59690" y="88900"/>
                    <a:pt x="88900" y="59690"/>
                    <a:pt x="124460" y="59690"/>
                  </a:cubicBezTo>
                  <a:lnTo>
                    <a:pt x="2381933" y="59690"/>
                  </a:lnTo>
                  <a:moveTo>
                    <a:pt x="2381933" y="0"/>
                  </a:moveTo>
                  <a:lnTo>
                    <a:pt x="124460" y="0"/>
                  </a:lnTo>
                  <a:cubicBezTo>
                    <a:pt x="55880" y="0"/>
                    <a:pt x="0" y="55880"/>
                    <a:pt x="0" y="124460"/>
                  </a:cubicBezTo>
                  <a:lnTo>
                    <a:pt x="0" y="280909"/>
                  </a:lnTo>
                  <a:cubicBezTo>
                    <a:pt x="0" y="349489"/>
                    <a:pt x="55880" y="405370"/>
                    <a:pt x="124460" y="405370"/>
                  </a:cubicBezTo>
                  <a:lnTo>
                    <a:pt x="2381933" y="405370"/>
                  </a:lnTo>
                  <a:cubicBezTo>
                    <a:pt x="2450513" y="405370"/>
                    <a:pt x="2506393" y="349489"/>
                    <a:pt x="2506393" y="280909"/>
                  </a:cubicBezTo>
                  <a:lnTo>
                    <a:pt x="2506393" y="124460"/>
                  </a:lnTo>
                  <a:cubicBezTo>
                    <a:pt x="2506393" y="55880"/>
                    <a:pt x="2450513" y="0"/>
                    <a:pt x="2381933" y="0"/>
                  </a:cubicBezTo>
                  <a:close/>
                </a:path>
              </a:pathLst>
            </a:custGeom>
            <a:solidFill>
              <a:srgbClr val="FFFFFF"/>
            </a:solidFill>
          </p:spPr>
        </p:sp>
      </p:grpSp>
      <p:grpSp>
        <p:nvGrpSpPr>
          <p:cNvPr id="8" name="Group 8"/>
          <p:cNvGrpSpPr/>
          <p:nvPr/>
        </p:nvGrpSpPr>
        <p:grpSpPr>
          <a:xfrm>
            <a:off x="11105707" y="9112865"/>
            <a:ext cx="456375" cy="445250"/>
            <a:chOff x="0" y="0"/>
            <a:chExt cx="166487" cy="162429"/>
          </a:xfrm>
        </p:grpSpPr>
        <p:sp>
          <p:nvSpPr>
            <p:cNvPr id="9" name="Freeform 9"/>
            <p:cNvSpPr/>
            <p:nvPr/>
          </p:nvSpPr>
          <p:spPr>
            <a:xfrm>
              <a:off x="0" y="0"/>
              <a:ext cx="166487" cy="162429"/>
            </a:xfrm>
            <a:custGeom>
              <a:avLst/>
              <a:gdLst/>
              <a:ahLst/>
              <a:cxnLst/>
              <a:rect l="l" t="t" r="r" b="b"/>
              <a:pathLst>
                <a:path w="166487" h="162429">
                  <a:moveTo>
                    <a:pt x="0" y="0"/>
                  </a:moveTo>
                  <a:lnTo>
                    <a:pt x="166487" y="0"/>
                  </a:lnTo>
                  <a:lnTo>
                    <a:pt x="166487" y="162429"/>
                  </a:lnTo>
                  <a:lnTo>
                    <a:pt x="0" y="162429"/>
                  </a:lnTo>
                  <a:close/>
                </a:path>
              </a:pathLst>
            </a:custGeom>
            <a:solidFill>
              <a:srgbClr val="FFFFFF"/>
            </a:solidFill>
          </p:spPr>
        </p:sp>
      </p:grpSp>
      <p:sp>
        <p:nvSpPr>
          <p:cNvPr id="10" name="Freeform 10"/>
          <p:cNvSpPr/>
          <p:nvPr/>
        </p:nvSpPr>
        <p:spPr>
          <a:xfrm>
            <a:off x="11186489" y="9188085"/>
            <a:ext cx="294811" cy="294811"/>
          </a:xfrm>
          <a:custGeom>
            <a:avLst/>
            <a:gdLst/>
            <a:ahLst/>
            <a:cxnLst/>
            <a:rect l="l" t="t" r="r" b="b"/>
            <a:pathLst>
              <a:path w="294811" h="294811">
                <a:moveTo>
                  <a:pt x="0" y="0"/>
                </a:moveTo>
                <a:lnTo>
                  <a:pt x="294810" y="0"/>
                </a:lnTo>
                <a:lnTo>
                  <a:pt x="294810" y="294810"/>
                </a:lnTo>
                <a:lnTo>
                  <a:pt x="0" y="29481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1" name="Freeform 11"/>
          <p:cNvSpPr/>
          <p:nvPr/>
        </p:nvSpPr>
        <p:spPr>
          <a:xfrm>
            <a:off x="117120" y="156115"/>
            <a:ext cx="5602852" cy="3896821"/>
          </a:xfrm>
          <a:custGeom>
            <a:avLst/>
            <a:gdLst/>
            <a:ahLst/>
            <a:cxnLst/>
            <a:rect l="l" t="t" r="r" b="b"/>
            <a:pathLst>
              <a:path w="5602852" h="3896821">
                <a:moveTo>
                  <a:pt x="0" y="0"/>
                </a:moveTo>
                <a:lnTo>
                  <a:pt x="5602851" y="0"/>
                </a:lnTo>
                <a:lnTo>
                  <a:pt x="5602851" y="3896821"/>
                </a:lnTo>
                <a:lnTo>
                  <a:pt x="0" y="3896821"/>
                </a:lnTo>
                <a:lnTo>
                  <a:pt x="0" y="0"/>
                </a:lnTo>
                <a:close/>
              </a:path>
            </a:pathLst>
          </a:custGeom>
          <a:blipFill>
            <a:blip r:embed="rId5"/>
            <a:stretch>
              <a:fillRect l="-5994" r="-5994"/>
            </a:stretch>
          </a:blipFill>
        </p:spPr>
      </p:sp>
      <p:sp>
        <p:nvSpPr>
          <p:cNvPr id="12" name="Freeform 12"/>
          <p:cNvSpPr/>
          <p:nvPr/>
        </p:nvSpPr>
        <p:spPr>
          <a:xfrm>
            <a:off x="0" y="5118535"/>
            <a:ext cx="5719971" cy="3564912"/>
          </a:xfrm>
          <a:custGeom>
            <a:avLst/>
            <a:gdLst/>
            <a:ahLst/>
            <a:cxnLst/>
            <a:rect l="l" t="t" r="r" b="b"/>
            <a:pathLst>
              <a:path w="5719971" h="3564912">
                <a:moveTo>
                  <a:pt x="0" y="0"/>
                </a:moveTo>
                <a:lnTo>
                  <a:pt x="5719971" y="0"/>
                </a:lnTo>
                <a:lnTo>
                  <a:pt x="5719971" y="3564912"/>
                </a:lnTo>
                <a:lnTo>
                  <a:pt x="0" y="3564912"/>
                </a:lnTo>
                <a:lnTo>
                  <a:pt x="0" y="0"/>
                </a:lnTo>
                <a:close/>
              </a:path>
            </a:pathLst>
          </a:custGeom>
          <a:blipFill>
            <a:blip r:embed="rId6"/>
            <a:stretch>
              <a:fillRect/>
            </a:stretch>
          </a:blipFill>
        </p:spPr>
      </p:sp>
      <p:sp>
        <p:nvSpPr>
          <p:cNvPr id="13" name="TextBox 13"/>
          <p:cNvSpPr txBox="1"/>
          <p:nvPr/>
        </p:nvSpPr>
        <p:spPr>
          <a:xfrm>
            <a:off x="5876326" y="70390"/>
            <a:ext cx="12229788" cy="762450"/>
          </a:xfrm>
          <a:prstGeom prst="rect">
            <a:avLst/>
          </a:prstGeom>
        </p:spPr>
        <p:txBody>
          <a:bodyPr lIns="0" tIns="0" rIns="0" bIns="0" rtlCol="0" anchor="t">
            <a:spAutoFit/>
          </a:bodyPr>
          <a:lstStyle/>
          <a:p>
            <a:pPr algn="ctr">
              <a:lnSpc>
                <a:spcPts val="6275"/>
              </a:lnSpc>
              <a:spcBef>
                <a:spcPct val="0"/>
              </a:spcBef>
            </a:pPr>
            <a:r>
              <a:rPr lang="en-US" sz="4482">
                <a:solidFill>
                  <a:srgbClr val="2F66DC"/>
                </a:solidFill>
                <a:latin typeface="Raleway Heavy"/>
                <a:ea typeface="Raleway Heavy"/>
                <a:cs typeface="Raleway Heavy"/>
                <a:sym typeface="Raleway Heavy"/>
              </a:rPr>
              <a:t>RESULTATS ET RECOMMANDATIONS</a:t>
            </a:r>
          </a:p>
        </p:txBody>
      </p:sp>
      <p:sp>
        <p:nvSpPr>
          <p:cNvPr id="14" name="TextBox 14"/>
          <p:cNvSpPr txBox="1"/>
          <p:nvPr/>
        </p:nvSpPr>
        <p:spPr>
          <a:xfrm>
            <a:off x="5968765" y="1758155"/>
            <a:ext cx="11902365" cy="5548369"/>
          </a:xfrm>
          <a:prstGeom prst="rect">
            <a:avLst/>
          </a:prstGeom>
        </p:spPr>
        <p:txBody>
          <a:bodyPr lIns="0" tIns="0" rIns="0" bIns="0" rtlCol="0" anchor="t">
            <a:spAutoFit/>
          </a:bodyPr>
          <a:lstStyle/>
          <a:p>
            <a:pPr algn="l">
              <a:lnSpc>
                <a:spcPts val="5509"/>
              </a:lnSpc>
            </a:pPr>
            <a:r>
              <a:rPr lang="en-US" sz="3935">
                <a:solidFill>
                  <a:srgbClr val="FFFFFF"/>
                </a:solidFill>
                <a:latin typeface="Source Sans Pro"/>
                <a:ea typeface="Source Sans Pro"/>
                <a:cs typeface="Source Sans Pro"/>
                <a:sym typeface="Source Sans Pro"/>
              </a:rPr>
              <a:t>Recommandations :</a:t>
            </a:r>
          </a:p>
          <a:p>
            <a:pPr marL="849630" lvl="1" indent="-424815" algn="l">
              <a:lnSpc>
                <a:spcPts val="5509"/>
              </a:lnSpc>
              <a:buFont typeface="Arial"/>
              <a:buChar char="•"/>
            </a:pPr>
            <a:r>
              <a:rPr lang="en-US" sz="3935">
                <a:solidFill>
                  <a:srgbClr val="FFFFFF"/>
                </a:solidFill>
                <a:latin typeface="Source Sans Pro"/>
                <a:ea typeface="Source Sans Pro"/>
                <a:cs typeface="Source Sans Pro"/>
                <a:sym typeface="Source Sans Pro"/>
              </a:rPr>
              <a:t>Renforcer le système national de surveillance du travail des enfants.</a:t>
            </a:r>
          </a:p>
          <a:p>
            <a:pPr marL="849630" lvl="1" indent="-424815" algn="l">
              <a:lnSpc>
                <a:spcPts val="5509"/>
              </a:lnSpc>
              <a:buFont typeface="Arial"/>
              <a:buChar char="•"/>
            </a:pPr>
            <a:r>
              <a:rPr lang="en-US" sz="3935">
                <a:solidFill>
                  <a:srgbClr val="FFFFFF"/>
                </a:solidFill>
                <a:latin typeface="Source Sans Pro"/>
                <a:ea typeface="Source Sans Pro"/>
                <a:cs typeface="Source Sans Pro"/>
                <a:sym typeface="Source Sans Pro"/>
              </a:rPr>
              <a:t>Adapter les stratégies de lutte contre le travail des enfants aux situations de crise.</a:t>
            </a:r>
          </a:p>
          <a:p>
            <a:pPr marL="849630" lvl="1" indent="-424815" algn="l">
              <a:lnSpc>
                <a:spcPts val="5509"/>
              </a:lnSpc>
              <a:buFont typeface="Arial"/>
              <a:buChar char="•"/>
            </a:pPr>
            <a:r>
              <a:rPr lang="en-US" sz="3935">
                <a:solidFill>
                  <a:srgbClr val="FFFFFF"/>
                </a:solidFill>
                <a:latin typeface="Source Sans Pro"/>
                <a:ea typeface="Source Sans Pro"/>
                <a:cs typeface="Source Sans Pro"/>
                <a:sym typeface="Source Sans Pro"/>
              </a:rPr>
              <a:t>Mettre en place des études sectorielles périodiques pour un suivi efficace.</a:t>
            </a:r>
          </a:p>
          <a:p>
            <a:pPr algn="l">
              <a:lnSpc>
                <a:spcPts val="5509"/>
              </a:lnSpc>
              <a:spcBef>
                <a:spcPct val="0"/>
              </a:spcBef>
            </a:pPr>
            <a:endParaRPr lang="en-US" sz="3935">
              <a:solidFill>
                <a:srgbClr val="FFFFFF"/>
              </a:solidFill>
              <a:latin typeface="Source Sans Pro"/>
              <a:ea typeface="Source Sans Pro"/>
              <a:cs typeface="Source Sans Pro"/>
              <a:sym typeface="Source Sans Pro"/>
            </a:endParaRPr>
          </a:p>
        </p:txBody>
      </p:sp>
      <p:sp>
        <p:nvSpPr>
          <p:cNvPr id="15" name="TextBox 15"/>
          <p:cNvSpPr txBox="1"/>
          <p:nvPr/>
        </p:nvSpPr>
        <p:spPr>
          <a:xfrm>
            <a:off x="8029279" y="9141426"/>
            <a:ext cx="2987527" cy="341506"/>
          </a:xfrm>
          <a:prstGeom prst="rect">
            <a:avLst/>
          </a:prstGeom>
        </p:spPr>
        <p:txBody>
          <a:bodyPr lIns="0" tIns="0" rIns="0" bIns="0" rtlCol="0" anchor="t">
            <a:spAutoFit/>
          </a:bodyPr>
          <a:lstStyle/>
          <a:p>
            <a:pPr algn="ctr">
              <a:lnSpc>
                <a:spcPts val="2701"/>
              </a:lnSpc>
              <a:spcBef>
                <a:spcPct val="0"/>
              </a:spcBef>
            </a:pPr>
            <a:r>
              <a:rPr lang="en-US" sz="1929">
                <a:solidFill>
                  <a:srgbClr val="FFFFFF"/>
                </a:solidFill>
                <a:latin typeface="Source Sans Pro"/>
                <a:ea typeface="Source Sans Pro"/>
                <a:cs typeface="Source Sans Pro"/>
                <a:sym typeface="Source Sans Pro"/>
              </a:rPr>
              <a:t>www.insd.bf</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7E6E4"/>
        </a:solidFill>
        <a:effectLst/>
      </p:bgPr>
    </p:bg>
    <p:spTree>
      <p:nvGrpSpPr>
        <p:cNvPr id="1" name=""/>
        <p:cNvGrpSpPr/>
        <p:nvPr/>
      </p:nvGrpSpPr>
      <p:grpSpPr>
        <a:xfrm>
          <a:off x="0" y="0"/>
          <a:ext cx="0" cy="0"/>
          <a:chOff x="0" y="0"/>
          <a:chExt cx="0" cy="0"/>
        </a:xfrm>
      </p:grpSpPr>
      <p:grpSp>
        <p:nvGrpSpPr>
          <p:cNvPr id="2" name="Group 2"/>
          <p:cNvGrpSpPr/>
          <p:nvPr/>
        </p:nvGrpSpPr>
        <p:grpSpPr>
          <a:xfrm>
            <a:off x="644083" y="8536795"/>
            <a:ext cx="6994409" cy="1443010"/>
            <a:chOff x="0" y="0"/>
            <a:chExt cx="9325878" cy="1924014"/>
          </a:xfrm>
        </p:grpSpPr>
        <p:grpSp>
          <p:nvGrpSpPr>
            <p:cNvPr id="3" name="Group 3"/>
            <p:cNvGrpSpPr/>
            <p:nvPr/>
          </p:nvGrpSpPr>
          <p:grpSpPr>
            <a:xfrm>
              <a:off x="0" y="0"/>
              <a:ext cx="9325878" cy="1924014"/>
              <a:chOff x="0" y="0"/>
              <a:chExt cx="10192853" cy="2102879"/>
            </a:xfrm>
          </p:grpSpPr>
          <p:sp>
            <p:nvSpPr>
              <p:cNvPr id="4" name="Freeform 4"/>
              <p:cNvSpPr/>
              <p:nvPr/>
            </p:nvSpPr>
            <p:spPr>
              <a:xfrm>
                <a:off x="0" y="0"/>
                <a:ext cx="10192853" cy="2102879"/>
              </a:xfrm>
              <a:custGeom>
                <a:avLst/>
                <a:gdLst/>
                <a:ahLst/>
                <a:cxnLst/>
                <a:rect l="l" t="t" r="r" b="b"/>
                <a:pathLst>
                  <a:path w="10192853" h="2102879">
                    <a:moveTo>
                      <a:pt x="0" y="0"/>
                    </a:moveTo>
                    <a:lnTo>
                      <a:pt x="0" y="2102879"/>
                    </a:lnTo>
                    <a:lnTo>
                      <a:pt x="10192853" y="2102879"/>
                    </a:lnTo>
                    <a:lnTo>
                      <a:pt x="10192853" y="0"/>
                    </a:lnTo>
                    <a:lnTo>
                      <a:pt x="0" y="0"/>
                    </a:lnTo>
                    <a:close/>
                    <a:moveTo>
                      <a:pt x="10131893" y="2041919"/>
                    </a:moveTo>
                    <a:lnTo>
                      <a:pt x="59690" y="2041919"/>
                    </a:lnTo>
                    <a:lnTo>
                      <a:pt x="59690" y="59690"/>
                    </a:lnTo>
                    <a:lnTo>
                      <a:pt x="10131893" y="59690"/>
                    </a:lnTo>
                    <a:lnTo>
                      <a:pt x="10131893" y="2041919"/>
                    </a:lnTo>
                    <a:close/>
                  </a:path>
                </a:pathLst>
              </a:custGeom>
              <a:solidFill>
                <a:srgbClr val="6D554C"/>
              </a:solidFill>
            </p:spPr>
          </p:sp>
        </p:grpSp>
        <p:sp>
          <p:nvSpPr>
            <p:cNvPr id="5" name="TextBox 5"/>
            <p:cNvSpPr txBox="1"/>
            <p:nvPr/>
          </p:nvSpPr>
          <p:spPr>
            <a:xfrm>
              <a:off x="552039" y="447236"/>
              <a:ext cx="8069244" cy="936173"/>
            </a:xfrm>
            <a:prstGeom prst="rect">
              <a:avLst/>
            </a:prstGeom>
          </p:spPr>
          <p:txBody>
            <a:bodyPr lIns="0" tIns="0" rIns="0" bIns="0" rtlCol="0" anchor="t">
              <a:spAutoFit/>
            </a:bodyPr>
            <a:lstStyle/>
            <a:p>
              <a:pPr algn="ctr">
                <a:lnSpc>
                  <a:spcPts val="5997"/>
                </a:lnSpc>
                <a:spcBef>
                  <a:spcPct val="0"/>
                </a:spcBef>
              </a:pPr>
              <a:r>
                <a:rPr lang="en-US" sz="4284">
                  <a:solidFill>
                    <a:srgbClr val="17523C"/>
                  </a:solidFill>
                  <a:latin typeface="Quicksand Medium"/>
                  <a:ea typeface="Quicksand Medium"/>
                  <a:cs typeface="Quicksand Medium"/>
                  <a:sym typeface="Quicksand Medium"/>
                </a:rPr>
                <a:t>place aux échanges</a:t>
              </a:r>
            </a:p>
          </p:txBody>
        </p:sp>
      </p:grpSp>
      <p:sp>
        <p:nvSpPr>
          <p:cNvPr id="6" name="Freeform 6"/>
          <p:cNvSpPr/>
          <p:nvPr/>
        </p:nvSpPr>
        <p:spPr>
          <a:xfrm>
            <a:off x="8341213" y="701652"/>
            <a:ext cx="10194353" cy="6796236"/>
          </a:xfrm>
          <a:custGeom>
            <a:avLst/>
            <a:gdLst/>
            <a:ahLst/>
            <a:cxnLst/>
            <a:rect l="l" t="t" r="r" b="b"/>
            <a:pathLst>
              <a:path w="10194353" h="6796236">
                <a:moveTo>
                  <a:pt x="0" y="0"/>
                </a:moveTo>
                <a:lnTo>
                  <a:pt x="10194353" y="0"/>
                </a:lnTo>
                <a:lnTo>
                  <a:pt x="10194353" y="6796236"/>
                </a:lnTo>
                <a:lnTo>
                  <a:pt x="0" y="6796236"/>
                </a:lnTo>
                <a:lnTo>
                  <a:pt x="0" y="0"/>
                </a:lnTo>
                <a:close/>
              </a:path>
            </a:pathLst>
          </a:custGeom>
          <a:blipFill>
            <a:blip r:embed="rId2"/>
            <a:stretch>
              <a:fillRect/>
            </a:stretch>
          </a:blipFill>
        </p:spPr>
      </p:sp>
      <p:sp>
        <p:nvSpPr>
          <p:cNvPr id="7" name="TextBox 7"/>
          <p:cNvSpPr txBox="1"/>
          <p:nvPr/>
        </p:nvSpPr>
        <p:spPr>
          <a:xfrm>
            <a:off x="1764500" y="3813429"/>
            <a:ext cx="4753576" cy="1529715"/>
          </a:xfrm>
          <a:prstGeom prst="rect">
            <a:avLst/>
          </a:prstGeom>
        </p:spPr>
        <p:txBody>
          <a:bodyPr lIns="0" tIns="0" rIns="0" bIns="0" rtlCol="0" anchor="t">
            <a:spAutoFit/>
          </a:bodyPr>
          <a:lstStyle/>
          <a:p>
            <a:pPr algn="l">
              <a:lnSpc>
                <a:spcPts val="11280"/>
              </a:lnSpc>
            </a:pPr>
            <a:r>
              <a:rPr lang="en-US" sz="12000">
                <a:solidFill>
                  <a:srgbClr val="17523C"/>
                </a:solidFill>
                <a:latin typeface="Cormorant Garamond Bold"/>
                <a:ea typeface="Cormorant Garamond Bold"/>
                <a:cs typeface="Cormorant Garamond Bold"/>
                <a:sym typeface="Cormorant Garamond Bold"/>
              </a:rPr>
              <a:t>Merci</a:t>
            </a:r>
          </a:p>
        </p:txBody>
      </p:sp>
      <p:sp>
        <p:nvSpPr>
          <p:cNvPr id="8" name="AutoShape 8"/>
          <p:cNvSpPr/>
          <p:nvPr/>
        </p:nvSpPr>
        <p:spPr>
          <a:xfrm>
            <a:off x="5897880" y="5143500"/>
            <a:ext cx="6492240" cy="0"/>
          </a:xfrm>
          <a:prstGeom prst="line">
            <a:avLst/>
          </a:prstGeom>
          <a:ln w="38100" cap="flat">
            <a:solidFill>
              <a:srgbClr val="000000"/>
            </a:solidFill>
            <a:prstDash val="solid"/>
            <a:headEnd type="none" w="sm" len="sm"/>
            <a:tailEnd type="none" w="sm" len="sm"/>
          </a:ln>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5876326" y="0"/>
            <a:ext cx="12411674" cy="1641211"/>
            <a:chOff x="0" y="0"/>
            <a:chExt cx="4198517" cy="555175"/>
          </a:xfrm>
        </p:grpSpPr>
        <p:sp>
          <p:nvSpPr>
            <p:cNvPr id="4" name="Freeform 4"/>
            <p:cNvSpPr/>
            <p:nvPr/>
          </p:nvSpPr>
          <p:spPr>
            <a:xfrm>
              <a:off x="0" y="0"/>
              <a:ext cx="4198517" cy="555175"/>
            </a:xfrm>
            <a:custGeom>
              <a:avLst/>
              <a:gdLst/>
              <a:ahLst/>
              <a:cxnLst/>
              <a:rect l="l" t="t" r="r" b="b"/>
              <a:pathLst>
                <a:path w="4198517" h="555175">
                  <a:moveTo>
                    <a:pt x="0" y="0"/>
                  </a:moveTo>
                  <a:lnTo>
                    <a:pt x="4198517" y="0"/>
                  </a:lnTo>
                  <a:lnTo>
                    <a:pt x="4198517" y="555175"/>
                  </a:lnTo>
                  <a:lnTo>
                    <a:pt x="0" y="555175"/>
                  </a:lnTo>
                  <a:close/>
                </a:path>
              </a:pathLst>
            </a:custGeom>
            <a:solidFill>
              <a:srgbClr val="FFFFFF"/>
            </a:solidFill>
          </p:spPr>
        </p:sp>
      </p:grpSp>
      <p:sp>
        <p:nvSpPr>
          <p:cNvPr id="5" name="AutoShape 5"/>
          <p:cNvSpPr/>
          <p:nvPr/>
        </p:nvSpPr>
        <p:spPr>
          <a:xfrm>
            <a:off x="6422782" y="2911260"/>
            <a:ext cx="11242071" cy="0"/>
          </a:xfrm>
          <a:prstGeom prst="line">
            <a:avLst/>
          </a:prstGeom>
          <a:ln w="57150" cap="rnd">
            <a:solidFill>
              <a:srgbClr val="2F66DC"/>
            </a:solidFill>
            <a:prstDash val="sysDot"/>
            <a:headEnd type="none" w="sm" len="sm"/>
            <a:tailEnd type="none" w="sm" len="sm"/>
          </a:ln>
        </p:spPr>
      </p:sp>
      <p:sp>
        <p:nvSpPr>
          <p:cNvPr id="6" name="Freeform 6"/>
          <p:cNvSpPr/>
          <p:nvPr/>
        </p:nvSpPr>
        <p:spPr>
          <a:xfrm>
            <a:off x="6708532" y="4641660"/>
            <a:ext cx="579836" cy="534899"/>
          </a:xfrm>
          <a:custGeom>
            <a:avLst/>
            <a:gdLst/>
            <a:ahLst/>
            <a:cxnLst/>
            <a:rect l="l" t="t" r="r" b="b"/>
            <a:pathLst>
              <a:path w="579836" h="534899">
                <a:moveTo>
                  <a:pt x="0" y="0"/>
                </a:moveTo>
                <a:lnTo>
                  <a:pt x="579836" y="0"/>
                </a:lnTo>
                <a:lnTo>
                  <a:pt x="579836" y="534899"/>
                </a:lnTo>
                <a:lnTo>
                  <a:pt x="0" y="53489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7" name="Freeform 7"/>
          <p:cNvSpPr/>
          <p:nvPr/>
        </p:nvSpPr>
        <p:spPr>
          <a:xfrm>
            <a:off x="6708532" y="5503024"/>
            <a:ext cx="579836" cy="534899"/>
          </a:xfrm>
          <a:custGeom>
            <a:avLst/>
            <a:gdLst/>
            <a:ahLst/>
            <a:cxnLst/>
            <a:rect l="l" t="t" r="r" b="b"/>
            <a:pathLst>
              <a:path w="579836" h="534899">
                <a:moveTo>
                  <a:pt x="0" y="0"/>
                </a:moveTo>
                <a:lnTo>
                  <a:pt x="579836" y="0"/>
                </a:lnTo>
                <a:lnTo>
                  <a:pt x="579836" y="534898"/>
                </a:lnTo>
                <a:lnTo>
                  <a:pt x="0" y="53489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8" name="Freeform 8"/>
          <p:cNvSpPr/>
          <p:nvPr/>
        </p:nvSpPr>
        <p:spPr>
          <a:xfrm>
            <a:off x="6708532" y="6366092"/>
            <a:ext cx="579836" cy="534899"/>
          </a:xfrm>
          <a:custGeom>
            <a:avLst/>
            <a:gdLst/>
            <a:ahLst/>
            <a:cxnLst/>
            <a:rect l="l" t="t" r="r" b="b"/>
            <a:pathLst>
              <a:path w="579836" h="534899">
                <a:moveTo>
                  <a:pt x="0" y="0"/>
                </a:moveTo>
                <a:lnTo>
                  <a:pt x="579836" y="0"/>
                </a:lnTo>
                <a:lnTo>
                  <a:pt x="579836" y="534899"/>
                </a:lnTo>
                <a:lnTo>
                  <a:pt x="0" y="53489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9" name="Freeform 9"/>
          <p:cNvSpPr/>
          <p:nvPr/>
        </p:nvSpPr>
        <p:spPr>
          <a:xfrm>
            <a:off x="6708532" y="7274223"/>
            <a:ext cx="579836" cy="534899"/>
          </a:xfrm>
          <a:custGeom>
            <a:avLst/>
            <a:gdLst/>
            <a:ahLst/>
            <a:cxnLst/>
            <a:rect l="l" t="t" r="r" b="b"/>
            <a:pathLst>
              <a:path w="579836" h="534899">
                <a:moveTo>
                  <a:pt x="0" y="0"/>
                </a:moveTo>
                <a:lnTo>
                  <a:pt x="579836" y="0"/>
                </a:lnTo>
                <a:lnTo>
                  <a:pt x="579836" y="534898"/>
                </a:lnTo>
                <a:lnTo>
                  <a:pt x="0" y="53489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0" name="TextBox 10"/>
          <p:cNvSpPr txBox="1"/>
          <p:nvPr/>
        </p:nvSpPr>
        <p:spPr>
          <a:xfrm>
            <a:off x="7495673" y="5436349"/>
            <a:ext cx="9981148" cy="601866"/>
          </a:xfrm>
          <a:prstGeom prst="rect">
            <a:avLst/>
          </a:prstGeom>
        </p:spPr>
        <p:txBody>
          <a:bodyPr lIns="0" tIns="0" rIns="0" bIns="0" rtlCol="0" anchor="t">
            <a:spAutoFit/>
          </a:bodyPr>
          <a:lstStyle/>
          <a:p>
            <a:pPr algn="l">
              <a:lnSpc>
                <a:spcPts val="4920"/>
              </a:lnSpc>
              <a:spcBef>
                <a:spcPct val="0"/>
              </a:spcBef>
            </a:pPr>
            <a:r>
              <a:rPr lang="en-US" sz="3514">
                <a:solidFill>
                  <a:srgbClr val="FFFFFF"/>
                </a:solidFill>
                <a:latin typeface="Source Sans Pro"/>
                <a:ea typeface="Source Sans Pro"/>
                <a:cs typeface="Source Sans Pro"/>
                <a:sym typeface="Source Sans Pro"/>
              </a:rPr>
              <a:t>Cadre juridique, conventionnel et règlementaire</a:t>
            </a:r>
          </a:p>
        </p:txBody>
      </p:sp>
      <p:grpSp>
        <p:nvGrpSpPr>
          <p:cNvPr id="11" name="Group 11"/>
          <p:cNvGrpSpPr/>
          <p:nvPr/>
        </p:nvGrpSpPr>
        <p:grpSpPr>
          <a:xfrm>
            <a:off x="7861861" y="9028807"/>
            <a:ext cx="3750213" cy="606538"/>
            <a:chOff x="0" y="0"/>
            <a:chExt cx="2506393" cy="405369"/>
          </a:xfrm>
        </p:grpSpPr>
        <p:sp>
          <p:nvSpPr>
            <p:cNvPr id="12" name="Freeform 12"/>
            <p:cNvSpPr/>
            <p:nvPr/>
          </p:nvSpPr>
          <p:spPr>
            <a:xfrm>
              <a:off x="0" y="0"/>
              <a:ext cx="2506393" cy="405370"/>
            </a:xfrm>
            <a:custGeom>
              <a:avLst/>
              <a:gdLst/>
              <a:ahLst/>
              <a:cxnLst/>
              <a:rect l="l" t="t" r="r" b="b"/>
              <a:pathLst>
                <a:path w="2506393" h="405370">
                  <a:moveTo>
                    <a:pt x="2381933" y="59690"/>
                  </a:moveTo>
                  <a:cubicBezTo>
                    <a:pt x="2417493" y="59690"/>
                    <a:pt x="2446703" y="88900"/>
                    <a:pt x="2446703" y="124460"/>
                  </a:cubicBezTo>
                  <a:lnTo>
                    <a:pt x="2446703" y="280909"/>
                  </a:lnTo>
                  <a:cubicBezTo>
                    <a:pt x="2446703" y="316470"/>
                    <a:pt x="2417493" y="345679"/>
                    <a:pt x="2381933" y="345679"/>
                  </a:cubicBezTo>
                  <a:lnTo>
                    <a:pt x="124460" y="345679"/>
                  </a:lnTo>
                  <a:cubicBezTo>
                    <a:pt x="88900" y="345679"/>
                    <a:pt x="59690" y="316470"/>
                    <a:pt x="59690" y="280909"/>
                  </a:cubicBezTo>
                  <a:lnTo>
                    <a:pt x="59690" y="124460"/>
                  </a:lnTo>
                  <a:cubicBezTo>
                    <a:pt x="59690" y="88900"/>
                    <a:pt x="88900" y="59690"/>
                    <a:pt x="124460" y="59690"/>
                  </a:cubicBezTo>
                  <a:lnTo>
                    <a:pt x="2381933" y="59690"/>
                  </a:lnTo>
                  <a:moveTo>
                    <a:pt x="2381933" y="0"/>
                  </a:moveTo>
                  <a:lnTo>
                    <a:pt x="124460" y="0"/>
                  </a:lnTo>
                  <a:cubicBezTo>
                    <a:pt x="55880" y="0"/>
                    <a:pt x="0" y="55880"/>
                    <a:pt x="0" y="124460"/>
                  </a:cubicBezTo>
                  <a:lnTo>
                    <a:pt x="0" y="280909"/>
                  </a:lnTo>
                  <a:cubicBezTo>
                    <a:pt x="0" y="349489"/>
                    <a:pt x="55880" y="405370"/>
                    <a:pt x="124460" y="405370"/>
                  </a:cubicBezTo>
                  <a:lnTo>
                    <a:pt x="2381933" y="405370"/>
                  </a:lnTo>
                  <a:cubicBezTo>
                    <a:pt x="2450513" y="405370"/>
                    <a:pt x="2506393" y="349489"/>
                    <a:pt x="2506393" y="280909"/>
                  </a:cubicBezTo>
                  <a:lnTo>
                    <a:pt x="2506393" y="124460"/>
                  </a:lnTo>
                  <a:cubicBezTo>
                    <a:pt x="2506393" y="55880"/>
                    <a:pt x="2450513" y="0"/>
                    <a:pt x="2381933" y="0"/>
                  </a:cubicBezTo>
                  <a:close/>
                </a:path>
              </a:pathLst>
            </a:custGeom>
            <a:solidFill>
              <a:srgbClr val="FFFFFF"/>
            </a:solidFill>
          </p:spPr>
        </p:sp>
      </p:grpSp>
      <p:grpSp>
        <p:nvGrpSpPr>
          <p:cNvPr id="13" name="Group 13"/>
          <p:cNvGrpSpPr/>
          <p:nvPr/>
        </p:nvGrpSpPr>
        <p:grpSpPr>
          <a:xfrm>
            <a:off x="11105707" y="9112865"/>
            <a:ext cx="456375" cy="445250"/>
            <a:chOff x="0" y="0"/>
            <a:chExt cx="166487" cy="162429"/>
          </a:xfrm>
        </p:grpSpPr>
        <p:sp>
          <p:nvSpPr>
            <p:cNvPr id="14" name="Freeform 14"/>
            <p:cNvSpPr/>
            <p:nvPr/>
          </p:nvSpPr>
          <p:spPr>
            <a:xfrm>
              <a:off x="0" y="0"/>
              <a:ext cx="166487" cy="162429"/>
            </a:xfrm>
            <a:custGeom>
              <a:avLst/>
              <a:gdLst/>
              <a:ahLst/>
              <a:cxnLst/>
              <a:rect l="l" t="t" r="r" b="b"/>
              <a:pathLst>
                <a:path w="166487" h="162429">
                  <a:moveTo>
                    <a:pt x="0" y="0"/>
                  </a:moveTo>
                  <a:lnTo>
                    <a:pt x="166487" y="0"/>
                  </a:lnTo>
                  <a:lnTo>
                    <a:pt x="166487" y="162429"/>
                  </a:lnTo>
                  <a:lnTo>
                    <a:pt x="0" y="162429"/>
                  </a:lnTo>
                  <a:close/>
                </a:path>
              </a:pathLst>
            </a:custGeom>
            <a:solidFill>
              <a:srgbClr val="FFFFFF"/>
            </a:solidFill>
          </p:spPr>
        </p:sp>
      </p:grpSp>
      <p:sp>
        <p:nvSpPr>
          <p:cNvPr id="15" name="Freeform 15"/>
          <p:cNvSpPr/>
          <p:nvPr/>
        </p:nvSpPr>
        <p:spPr>
          <a:xfrm>
            <a:off x="11186489" y="9188085"/>
            <a:ext cx="294811" cy="294811"/>
          </a:xfrm>
          <a:custGeom>
            <a:avLst/>
            <a:gdLst/>
            <a:ahLst/>
            <a:cxnLst/>
            <a:rect l="l" t="t" r="r" b="b"/>
            <a:pathLst>
              <a:path w="294811" h="294811">
                <a:moveTo>
                  <a:pt x="0" y="0"/>
                </a:moveTo>
                <a:lnTo>
                  <a:pt x="294810" y="0"/>
                </a:lnTo>
                <a:lnTo>
                  <a:pt x="294810" y="294810"/>
                </a:lnTo>
                <a:lnTo>
                  <a:pt x="0" y="29481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6" name="AutoShape 16"/>
          <p:cNvSpPr/>
          <p:nvPr/>
        </p:nvSpPr>
        <p:spPr>
          <a:xfrm>
            <a:off x="6422782" y="8207256"/>
            <a:ext cx="11242071" cy="0"/>
          </a:xfrm>
          <a:prstGeom prst="line">
            <a:avLst/>
          </a:prstGeom>
          <a:ln w="47625" cap="rnd">
            <a:solidFill>
              <a:srgbClr val="FFFFFF"/>
            </a:solidFill>
            <a:prstDash val="sysDot"/>
            <a:headEnd type="none" w="sm" len="sm"/>
            <a:tailEnd type="none" w="sm" len="sm"/>
          </a:ln>
        </p:spPr>
      </p:sp>
      <p:sp>
        <p:nvSpPr>
          <p:cNvPr id="17" name="Freeform 17"/>
          <p:cNvSpPr/>
          <p:nvPr/>
        </p:nvSpPr>
        <p:spPr>
          <a:xfrm rot="5400000">
            <a:off x="17259300" y="4527081"/>
            <a:ext cx="217521" cy="217521"/>
          </a:xfrm>
          <a:custGeom>
            <a:avLst/>
            <a:gdLst/>
            <a:ahLst/>
            <a:cxnLst/>
            <a:rect l="l" t="t" r="r" b="b"/>
            <a:pathLst>
              <a:path w="217521" h="217521">
                <a:moveTo>
                  <a:pt x="0" y="0"/>
                </a:moveTo>
                <a:lnTo>
                  <a:pt x="217521" y="0"/>
                </a:lnTo>
                <a:lnTo>
                  <a:pt x="217521" y="217521"/>
                </a:lnTo>
                <a:lnTo>
                  <a:pt x="0" y="21752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8" name="Freeform 18"/>
          <p:cNvSpPr/>
          <p:nvPr/>
        </p:nvSpPr>
        <p:spPr>
          <a:xfrm rot="5400000">
            <a:off x="17259300" y="4835475"/>
            <a:ext cx="217521" cy="217521"/>
          </a:xfrm>
          <a:custGeom>
            <a:avLst/>
            <a:gdLst/>
            <a:ahLst/>
            <a:cxnLst/>
            <a:rect l="l" t="t" r="r" b="b"/>
            <a:pathLst>
              <a:path w="217521" h="217521">
                <a:moveTo>
                  <a:pt x="0" y="0"/>
                </a:moveTo>
                <a:lnTo>
                  <a:pt x="217521" y="0"/>
                </a:lnTo>
                <a:lnTo>
                  <a:pt x="217521" y="217521"/>
                </a:lnTo>
                <a:lnTo>
                  <a:pt x="0" y="21752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9" name="Freeform 19"/>
          <p:cNvSpPr/>
          <p:nvPr/>
        </p:nvSpPr>
        <p:spPr>
          <a:xfrm rot="5400000">
            <a:off x="17259300" y="5164369"/>
            <a:ext cx="217521" cy="217521"/>
          </a:xfrm>
          <a:custGeom>
            <a:avLst/>
            <a:gdLst/>
            <a:ahLst/>
            <a:cxnLst/>
            <a:rect l="l" t="t" r="r" b="b"/>
            <a:pathLst>
              <a:path w="217521" h="217521">
                <a:moveTo>
                  <a:pt x="0" y="0"/>
                </a:moveTo>
                <a:lnTo>
                  <a:pt x="217521" y="0"/>
                </a:lnTo>
                <a:lnTo>
                  <a:pt x="217521" y="217521"/>
                </a:lnTo>
                <a:lnTo>
                  <a:pt x="0" y="21752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20" name="Freeform 20"/>
          <p:cNvSpPr/>
          <p:nvPr/>
        </p:nvSpPr>
        <p:spPr>
          <a:xfrm rot="5400000">
            <a:off x="17259300" y="5499227"/>
            <a:ext cx="217521" cy="217521"/>
          </a:xfrm>
          <a:custGeom>
            <a:avLst/>
            <a:gdLst/>
            <a:ahLst/>
            <a:cxnLst/>
            <a:rect l="l" t="t" r="r" b="b"/>
            <a:pathLst>
              <a:path w="217521" h="217521">
                <a:moveTo>
                  <a:pt x="0" y="0"/>
                </a:moveTo>
                <a:lnTo>
                  <a:pt x="217521" y="0"/>
                </a:lnTo>
                <a:lnTo>
                  <a:pt x="217521" y="217521"/>
                </a:lnTo>
                <a:lnTo>
                  <a:pt x="0" y="21752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21" name="Freeform 21"/>
          <p:cNvSpPr/>
          <p:nvPr/>
        </p:nvSpPr>
        <p:spPr>
          <a:xfrm rot="5400000">
            <a:off x="17259300" y="5820626"/>
            <a:ext cx="217521" cy="217521"/>
          </a:xfrm>
          <a:custGeom>
            <a:avLst/>
            <a:gdLst/>
            <a:ahLst/>
            <a:cxnLst/>
            <a:rect l="l" t="t" r="r" b="b"/>
            <a:pathLst>
              <a:path w="217521" h="217521">
                <a:moveTo>
                  <a:pt x="0" y="0"/>
                </a:moveTo>
                <a:lnTo>
                  <a:pt x="217521" y="0"/>
                </a:lnTo>
                <a:lnTo>
                  <a:pt x="217521" y="217521"/>
                </a:lnTo>
                <a:lnTo>
                  <a:pt x="0" y="21752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22" name="Freeform 22"/>
          <p:cNvSpPr/>
          <p:nvPr/>
        </p:nvSpPr>
        <p:spPr>
          <a:xfrm>
            <a:off x="117120" y="156115"/>
            <a:ext cx="5602852" cy="3896821"/>
          </a:xfrm>
          <a:custGeom>
            <a:avLst/>
            <a:gdLst/>
            <a:ahLst/>
            <a:cxnLst/>
            <a:rect l="l" t="t" r="r" b="b"/>
            <a:pathLst>
              <a:path w="5602852" h="3896821">
                <a:moveTo>
                  <a:pt x="0" y="0"/>
                </a:moveTo>
                <a:lnTo>
                  <a:pt x="5602851" y="0"/>
                </a:lnTo>
                <a:lnTo>
                  <a:pt x="5602851" y="3896821"/>
                </a:lnTo>
                <a:lnTo>
                  <a:pt x="0" y="3896821"/>
                </a:lnTo>
                <a:lnTo>
                  <a:pt x="0" y="0"/>
                </a:lnTo>
                <a:close/>
              </a:path>
            </a:pathLst>
          </a:custGeom>
          <a:blipFill>
            <a:blip r:embed="rId9"/>
            <a:stretch>
              <a:fillRect l="-5994" r="-5994"/>
            </a:stretch>
          </a:blipFill>
        </p:spPr>
      </p:sp>
      <p:sp>
        <p:nvSpPr>
          <p:cNvPr id="23" name="Freeform 23"/>
          <p:cNvSpPr/>
          <p:nvPr/>
        </p:nvSpPr>
        <p:spPr>
          <a:xfrm>
            <a:off x="0" y="5118535"/>
            <a:ext cx="5719971" cy="3564912"/>
          </a:xfrm>
          <a:custGeom>
            <a:avLst/>
            <a:gdLst/>
            <a:ahLst/>
            <a:cxnLst/>
            <a:rect l="l" t="t" r="r" b="b"/>
            <a:pathLst>
              <a:path w="5719971" h="3564912">
                <a:moveTo>
                  <a:pt x="0" y="0"/>
                </a:moveTo>
                <a:lnTo>
                  <a:pt x="5719971" y="0"/>
                </a:lnTo>
                <a:lnTo>
                  <a:pt x="5719971" y="3564912"/>
                </a:lnTo>
                <a:lnTo>
                  <a:pt x="0" y="3564912"/>
                </a:lnTo>
                <a:lnTo>
                  <a:pt x="0" y="0"/>
                </a:lnTo>
                <a:close/>
              </a:path>
            </a:pathLst>
          </a:custGeom>
          <a:blipFill>
            <a:blip r:embed="rId10"/>
            <a:stretch>
              <a:fillRect/>
            </a:stretch>
          </a:blipFill>
        </p:spPr>
      </p:sp>
      <p:sp>
        <p:nvSpPr>
          <p:cNvPr id="24" name="TextBox 24"/>
          <p:cNvSpPr txBox="1"/>
          <p:nvPr/>
        </p:nvSpPr>
        <p:spPr>
          <a:xfrm>
            <a:off x="6708532" y="-43910"/>
            <a:ext cx="9695071" cy="1685121"/>
          </a:xfrm>
          <a:prstGeom prst="rect">
            <a:avLst/>
          </a:prstGeom>
        </p:spPr>
        <p:txBody>
          <a:bodyPr lIns="0" tIns="0" rIns="0" bIns="0" rtlCol="0" anchor="t">
            <a:spAutoFit/>
          </a:bodyPr>
          <a:lstStyle/>
          <a:p>
            <a:pPr algn="ctr">
              <a:lnSpc>
                <a:spcPts val="13694"/>
              </a:lnSpc>
              <a:spcBef>
                <a:spcPct val="0"/>
              </a:spcBef>
            </a:pPr>
            <a:r>
              <a:rPr lang="en-US" sz="9781">
                <a:solidFill>
                  <a:srgbClr val="2F66DC"/>
                </a:solidFill>
                <a:latin typeface="Raleway Heavy"/>
                <a:ea typeface="Raleway Heavy"/>
                <a:cs typeface="Raleway Heavy"/>
                <a:sym typeface="Raleway Heavy"/>
              </a:rPr>
              <a:t>A VOIR</a:t>
            </a:r>
          </a:p>
        </p:txBody>
      </p:sp>
      <p:sp>
        <p:nvSpPr>
          <p:cNvPr id="25" name="TextBox 25"/>
          <p:cNvSpPr txBox="1"/>
          <p:nvPr/>
        </p:nvSpPr>
        <p:spPr>
          <a:xfrm>
            <a:off x="7495673" y="4574985"/>
            <a:ext cx="6628371" cy="601866"/>
          </a:xfrm>
          <a:prstGeom prst="rect">
            <a:avLst/>
          </a:prstGeom>
        </p:spPr>
        <p:txBody>
          <a:bodyPr lIns="0" tIns="0" rIns="0" bIns="0" rtlCol="0" anchor="t">
            <a:spAutoFit/>
          </a:bodyPr>
          <a:lstStyle/>
          <a:p>
            <a:pPr algn="l">
              <a:lnSpc>
                <a:spcPts val="4920"/>
              </a:lnSpc>
              <a:spcBef>
                <a:spcPct val="0"/>
              </a:spcBef>
            </a:pPr>
            <a:r>
              <a:rPr lang="en-US" sz="3514">
                <a:solidFill>
                  <a:srgbClr val="FFFFFF"/>
                </a:solidFill>
                <a:latin typeface="Source Sans Pro"/>
                <a:ea typeface="Source Sans Pro"/>
                <a:cs typeface="Source Sans Pro"/>
                <a:sym typeface="Source Sans Pro"/>
              </a:rPr>
              <a:t>Cadre conceptuel</a:t>
            </a:r>
          </a:p>
        </p:txBody>
      </p:sp>
      <p:sp>
        <p:nvSpPr>
          <p:cNvPr id="26" name="TextBox 26"/>
          <p:cNvSpPr txBox="1"/>
          <p:nvPr/>
        </p:nvSpPr>
        <p:spPr>
          <a:xfrm>
            <a:off x="7495673" y="6299417"/>
            <a:ext cx="6628371" cy="601866"/>
          </a:xfrm>
          <a:prstGeom prst="rect">
            <a:avLst/>
          </a:prstGeom>
        </p:spPr>
        <p:txBody>
          <a:bodyPr lIns="0" tIns="0" rIns="0" bIns="0" rtlCol="0" anchor="t">
            <a:spAutoFit/>
          </a:bodyPr>
          <a:lstStyle/>
          <a:p>
            <a:pPr algn="l">
              <a:lnSpc>
                <a:spcPts val="4920"/>
              </a:lnSpc>
              <a:spcBef>
                <a:spcPct val="0"/>
              </a:spcBef>
            </a:pPr>
            <a:r>
              <a:rPr lang="en-US" sz="3514">
                <a:solidFill>
                  <a:srgbClr val="FFFFFF"/>
                </a:solidFill>
                <a:latin typeface="Source Sans Pro"/>
                <a:ea typeface="Source Sans Pro"/>
                <a:cs typeface="Source Sans Pro"/>
                <a:sym typeface="Source Sans Pro"/>
              </a:rPr>
              <a:t>Presentation de l’ENTE</a:t>
            </a:r>
          </a:p>
        </p:txBody>
      </p:sp>
      <p:sp>
        <p:nvSpPr>
          <p:cNvPr id="27" name="TextBox 27"/>
          <p:cNvSpPr txBox="1"/>
          <p:nvPr/>
        </p:nvSpPr>
        <p:spPr>
          <a:xfrm>
            <a:off x="7495673" y="7207548"/>
            <a:ext cx="6628371" cy="601866"/>
          </a:xfrm>
          <a:prstGeom prst="rect">
            <a:avLst/>
          </a:prstGeom>
        </p:spPr>
        <p:txBody>
          <a:bodyPr lIns="0" tIns="0" rIns="0" bIns="0" rtlCol="0" anchor="t">
            <a:spAutoFit/>
          </a:bodyPr>
          <a:lstStyle/>
          <a:p>
            <a:pPr algn="l">
              <a:lnSpc>
                <a:spcPts val="4920"/>
              </a:lnSpc>
              <a:spcBef>
                <a:spcPct val="0"/>
              </a:spcBef>
            </a:pPr>
            <a:r>
              <a:rPr lang="en-US" sz="3514">
                <a:solidFill>
                  <a:srgbClr val="FFFFFF"/>
                </a:solidFill>
                <a:latin typeface="Source Sans Pro"/>
                <a:ea typeface="Source Sans Pro"/>
                <a:cs typeface="Source Sans Pro"/>
                <a:sym typeface="Source Sans Pro"/>
              </a:rPr>
              <a:t>Resultats et recommandations</a:t>
            </a:r>
          </a:p>
        </p:txBody>
      </p:sp>
      <p:sp>
        <p:nvSpPr>
          <p:cNvPr id="28" name="TextBox 28"/>
          <p:cNvSpPr txBox="1"/>
          <p:nvPr/>
        </p:nvSpPr>
        <p:spPr>
          <a:xfrm>
            <a:off x="8029279" y="9141426"/>
            <a:ext cx="2987527" cy="341506"/>
          </a:xfrm>
          <a:prstGeom prst="rect">
            <a:avLst/>
          </a:prstGeom>
        </p:spPr>
        <p:txBody>
          <a:bodyPr lIns="0" tIns="0" rIns="0" bIns="0" rtlCol="0" anchor="t">
            <a:spAutoFit/>
          </a:bodyPr>
          <a:lstStyle/>
          <a:p>
            <a:pPr algn="ctr">
              <a:lnSpc>
                <a:spcPts val="2701"/>
              </a:lnSpc>
              <a:spcBef>
                <a:spcPct val="0"/>
              </a:spcBef>
            </a:pPr>
            <a:r>
              <a:rPr lang="en-US" sz="1929">
                <a:solidFill>
                  <a:srgbClr val="FFFFFF"/>
                </a:solidFill>
                <a:latin typeface="Source Sans Pro"/>
                <a:ea typeface="Source Sans Pro"/>
                <a:cs typeface="Source Sans Pro"/>
                <a:sym typeface="Source Sans Pro"/>
              </a:rPr>
              <a:t>www.insd.bf</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5876326" y="0"/>
            <a:ext cx="12411674" cy="1641211"/>
            <a:chOff x="0" y="0"/>
            <a:chExt cx="4198517" cy="555175"/>
          </a:xfrm>
        </p:grpSpPr>
        <p:sp>
          <p:nvSpPr>
            <p:cNvPr id="4" name="Freeform 4"/>
            <p:cNvSpPr/>
            <p:nvPr/>
          </p:nvSpPr>
          <p:spPr>
            <a:xfrm>
              <a:off x="0" y="0"/>
              <a:ext cx="4198517" cy="555175"/>
            </a:xfrm>
            <a:custGeom>
              <a:avLst/>
              <a:gdLst/>
              <a:ahLst/>
              <a:cxnLst/>
              <a:rect l="l" t="t" r="r" b="b"/>
              <a:pathLst>
                <a:path w="4198517" h="555175">
                  <a:moveTo>
                    <a:pt x="0" y="0"/>
                  </a:moveTo>
                  <a:lnTo>
                    <a:pt x="4198517" y="0"/>
                  </a:lnTo>
                  <a:lnTo>
                    <a:pt x="4198517" y="555175"/>
                  </a:lnTo>
                  <a:lnTo>
                    <a:pt x="0" y="555175"/>
                  </a:lnTo>
                  <a:close/>
                </a:path>
              </a:pathLst>
            </a:custGeom>
            <a:solidFill>
              <a:srgbClr val="FFFFFF"/>
            </a:solidFill>
          </p:spPr>
        </p:sp>
      </p:grpSp>
      <p:sp>
        <p:nvSpPr>
          <p:cNvPr id="5" name="AutoShape 5"/>
          <p:cNvSpPr/>
          <p:nvPr/>
        </p:nvSpPr>
        <p:spPr>
          <a:xfrm>
            <a:off x="6422782" y="2911260"/>
            <a:ext cx="11242071" cy="0"/>
          </a:xfrm>
          <a:prstGeom prst="line">
            <a:avLst/>
          </a:prstGeom>
          <a:ln w="57150" cap="rnd">
            <a:solidFill>
              <a:srgbClr val="2F66DC"/>
            </a:solidFill>
            <a:prstDash val="sysDot"/>
            <a:headEnd type="none" w="sm" len="sm"/>
            <a:tailEnd type="none" w="sm" len="sm"/>
          </a:ln>
        </p:spPr>
      </p:sp>
      <p:grpSp>
        <p:nvGrpSpPr>
          <p:cNvPr id="6" name="Group 6"/>
          <p:cNvGrpSpPr/>
          <p:nvPr/>
        </p:nvGrpSpPr>
        <p:grpSpPr>
          <a:xfrm>
            <a:off x="7861861" y="9028807"/>
            <a:ext cx="3750213" cy="606538"/>
            <a:chOff x="0" y="0"/>
            <a:chExt cx="2506393" cy="405369"/>
          </a:xfrm>
        </p:grpSpPr>
        <p:sp>
          <p:nvSpPr>
            <p:cNvPr id="7" name="Freeform 7"/>
            <p:cNvSpPr/>
            <p:nvPr/>
          </p:nvSpPr>
          <p:spPr>
            <a:xfrm>
              <a:off x="0" y="0"/>
              <a:ext cx="2506393" cy="405370"/>
            </a:xfrm>
            <a:custGeom>
              <a:avLst/>
              <a:gdLst/>
              <a:ahLst/>
              <a:cxnLst/>
              <a:rect l="l" t="t" r="r" b="b"/>
              <a:pathLst>
                <a:path w="2506393" h="405370">
                  <a:moveTo>
                    <a:pt x="2381933" y="59690"/>
                  </a:moveTo>
                  <a:cubicBezTo>
                    <a:pt x="2417493" y="59690"/>
                    <a:pt x="2446703" y="88900"/>
                    <a:pt x="2446703" y="124460"/>
                  </a:cubicBezTo>
                  <a:lnTo>
                    <a:pt x="2446703" y="280909"/>
                  </a:lnTo>
                  <a:cubicBezTo>
                    <a:pt x="2446703" y="316470"/>
                    <a:pt x="2417493" y="345679"/>
                    <a:pt x="2381933" y="345679"/>
                  </a:cubicBezTo>
                  <a:lnTo>
                    <a:pt x="124460" y="345679"/>
                  </a:lnTo>
                  <a:cubicBezTo>
                    <a:pt x="88900" y="345679"/>
                    <a:pt x="59690" y="316470"/>
                    <a:pt x="59690" y="280909"/>
                  </a:cubicBezTo>
                  <a:lnTo>
                    <a:pt x="59690" y="124460"/>
                  </a:lnTo>
                  <a:cubicBezTo>
                    <a:pt x="59690" y="88900"/>
                    <a:pt x="88900" y="59690"/>
                    <a:pt x="124460" y="59690"/>
                  </a:cubicBezTo>
                  <a:lnTo>
                    <a:pt x="2381933" y="59690"/>
                  </a:lnTo>
                  <a:moveTo>
                    <a:pt x="2381933" y="0"/>
                  </a:moveTo>
                  <a:lnTo>
                    <a:pt x="124460" y="0"/>
                  </a:lnTo>
                  <a:cubicBezTo>
                    <a:pt x="55880" y="0"/>
                    <a:pt x="0" y="55880"/>
                    <a:pt x="0" y="124460"/>
                  </a:cubicBezTo>
                  <a:lnTo>
                    <a:pt x="0" y="280909"/>
                  </a:lnTo>
                  <a:cubicBezTo>
                    <a:pt x="0" y="349489"/>
                    <a:pt x="55880" y="405370"/>
                    <a:pt x="124460" y="405370"/>
                  </a:cubicBezTo>
                  <a:lnTo>
                    <a:pt x="2381933" y="405370"/>
                  </a:lnTo>
                  <a:cubicBezTo>
                    <a:pt x="2450513" y="405370"/>
                    <a:pt x="2506393" y="349489"/>
                    <a:pt x="2506393" y="280909"/>
                  </a:cubicBezTo>
                  <a:lnTo>
                    <a:pt x="2506393" y="124460"/>
                  </a:lnTo>
                  <a:cubicBezTo>
                    <a:pt x="2506393" y="55880"/>
                    <a:pt x="2450513" y="0"/>
                    <a:pt x="2381933" y="0"/>
                  </a:cubicBezTo>
                  <a:close/>
                </a:path>
              </a:pathLst>
            </a:custGeom>
            <a:solidFill>
              <a:srgbClr val="FFFFFF"/>
            </a:solidFill>
          </p:spPr>
        </p:sp>
      </p:grpSp>
      <p:grpSp>
        <p:nvGrpSpPr>
          <p:cNvPr id="8" name="Group 8"/>
          <p:cNvGrpSpPr/>
          <p:nvPr/>
        </p:nvGrpSpPr>
        <p:grpSpPr>
          <a:xfrm>
            <a:off x="11105707" y="9112865"/>
            <a:ext cx="456375" cy="445250"/>
            <a:chOff x="0" y="0"/>
            <a:chExt cx="166487" cy="162429"/>
          </a:xfrm>
        </p:grpSpPr>
        <p:sp>
          <p:nvSpPr>
            <p:cNvPr id="9" name="Freeform 9"/>
            <p:cNvSpPr/>
            <p:nvPr/>
          </p:nvSpPr>
          <p:spPr>
            <a:xfrm>
              <a:off x="0" y="0"/>
              <a:ext cx="166487" cy="162429"/>
            </a:xfrm>
            <a:custGeom>
              <a:avLst/>
              <a:gdLst/>
              <a:ahLst/>
              <a:cxnLst/>
              <a:rect l="l" t="t" r="r" b="b"/>
              <a:pathLst>
                <a:path w="166487" h="162429">
                  <a:moveTo>
                    <a:pt x="0" y="0"/>
                  </a:moveTo>
                  <a:lnTo>
                    <a:pt x="166487" y="0"/>
                  </a:lnTo>
                  <a:lnTo>
                    <a:pt x="166487" y="162429"/>
                  </a:lnTo>
                  <a:lnTo>
                    <a:pt x="0" y="162429"/>
                  </a:lnTo>
                  <a:close/>
                </a:path>
              </a:pathLst>
            </a:custGeom>
            <a:solidFill>
              <a:srgbClr val="FFFFFF"/>
            </a:solidFill>
          </p:spPr>
        </p:sp>
      </p:grpSp>
      <p:sp>
        <p:nvSpPr>
          <p:cNvPr id="10" name="Freeform 10"/>
          <p:cNvSpPr/>
          <p:nvPr/>
        </p:nvSpPr>
        <p:spPr>
          <a:xfrm>
            <a:off x="11186489" y="9188085"/>
            <a:ext cx="294811" cy="294811"/>
          </a:xfrm>
          <a:custGeom>
            <a:avLst/>
            <a:gdLst/>
            <a:ahLst/>
            <a:cxnLst/>
            <a:rect l="l" t="t" r="r" b="b"/>
            <a:pathLst>
              <a:path w="294811" h="294811">
                <a:moveTo>
                  <a:pt x="0" y="0"/>
                </a:moveTo>
                <a:lnTo>
                  <a:pt x="294810" y="0"/>
                </a:lnTo>
                <a:lnTo>
                  <a:pt x="294810" y="294810"/>
                </a:lnTo>
                <a:lnTo>
                  <a:pt x="0" y="29481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1" name="Freeform 11"/>
          <p:cNvSpPr/>
          <p:nvPr/>
        </p:nvSpPr>
        <p:spPr>
          <a:xfrm>
            <a:off x="117120" y="156115"/>
            <a:ext cx="5602852" cy="3896821"/>
          </a:xfrm>
          <a:custGeom>
            <a:avLst/>
            <a:gdLst/>
            <a:ahLst/>
            <a:cxnLst/>
            <a:rect l="l" t="t" r="r" b="b"/>
            <a:pathLst>
              <a:path w="5602852" h="3896821">
                <a:moveTo>
                  <a:pt x="0" y="0"/>
                </a:moveTo>
                <a:lnTo>
                  <a:pt x="5602851" y="0"/>
                </a:lnTo>
                <a:lnTo>
                  <a:pt x="5602851" y="3896821"/>
                </a:lnTo>
                <a:lnTo>
                  <a:pt x="0" y="3896821"/>
                </a:lnTo>
                <a:lnTo>
                  <a:pt x="0" y="0"/>
                </a:lnTo>
                <a:close/>
              </a:path>
            </a:pathLst>
          </a:custGeom>
          <a:blipFill>
            <a:blip r:embed="rId5"/>
            <a:stretch>
              <a:fillRect l="-5994" r="-5994"/>
            </a:stretch>
          </a:blipFill>
        </p:spPr>
      </p:sp>
      <p:sp>
        <p:nvSpPr>
          <p:cNvPr id="12" name="Freeform 12"/>
          <p:cNvSpPr/>
          <p:nvPr/>
        </p:nvSpPr>
        <p:spPr>
          <a:xfrm>
            <a:off x="0" y="5118535"/>
            <a:ext cx="5719971" cy="3564912"/>
          </a:xfrm>
          <a:custGeom>
            <a:avLst/>
            <a:gdLst/>
            <a:ahLst/>
            <a:cxnLst/>
            <a:rect l="l" t="t" r="r" b="b"/>
            <a:pathLst>
              <a:path w="5719971" h="3564912">
                <a:moveTo>
                  <a:pt x="0" y="0"/>
                </a:moveTo>
                <a:lnTo>
                  <a:pt x="5719971" y="0"/>
                </a:lnTo>
                <a:lnTo>
                  <a:pt x="5719971" y="3564912"/>
                </a:lnTo>
                <a:lnTo>
                  <a:pt x="0" y="3564912"/>
                </a:lnTo>
                <a:lnTo>
                  <a:pt x="0" y="0"/>
                </a:lnTo>
                <a:close/>
              </a:path>
            </a:pathLst>
          </a:custGeom>
          <a:blipFill>
            <a:blip r:embed="rId6"/>
            <a:stretch>
              <a:fillRect/>
            </a:stretch>
          </a:blipFill>
        </p:spPr>
      </p:sp>
      <p:sp>
        <p:nvSpPr>
          <p:cNvPr id="13" name="TextBox 13"/>
          <p:cNvSpPr txBox="1"/>
          <p:nvPr/>
        </p:nvSpPr>
        <p:spPr>
          <a:xfrm>
            <a:off x="6708532" y="32290"/>
            <a:ext cx="9695071" cy="1012641"/>
          </a:xfrm>
          <a:prstGeom prst="rect">
            <a:avLst/>
          </a:prstGeom>
        </p:spPr>
        <p:txBody>
          <a:bodyPr lIns="0" tIns="0" rIns="0" bIns="0" rtlCol="0" anchor="t">
            <a:spAutoFit/>
          </a:bodyPr>
          <a:lstStyle/>
          <a:p>
            <a:pPr algn="ctr">
              <a:lnSpc>
                <a:spcPts val="8235"/>
              </a:lnSpc>
              <a:spcBef>
                <a:spcPct val="0"/>
              </a:spcBef>
            </a:pPr>
            <a:r>
              <a:rPr lang="en-US" sz="5882">
                <a:solidFill>
                  <a:srgbClr val="2F66DC"/>
                </a:solidFill>
                <a:latin typeface="Raleway Heavy"/>
                <a:ea typeface="Raleway Heavy"/>
                <a:cs typeface="Raleway Heavy"/>
                <a:sym typeface="Raleway Heavy"/>
              </a:rPr>
              <a:t>CADRE CONCEPTUEL</a:t>
            </a:r>
          </a:p>
        </p:txBody>
      </p:sp>
      <p:sp>
        <p:nvSpPr>
          <p:cNvPr id="14" name="TextBox 14"/>
          <p:cNvSpPr txBox="1"/>
          <p:nvPr/>
        </p:nvSpPr>
        <p:spPr>
          <a:xfrm>
            <a:off x="6061204" y="1677464"/>
            <a:ext cx="12044910" cy="6928283"/>
          </a:xfrm>
          <a:prstGeom prst="rect">
            <a:avLst/>
          </a:prstGeom>
        </p:spPr>
        <p:txBody>
          <a:bodyPr lIns="0" tIns="0" rIns="0" bIns="0" rtlCol="0" anchor="t">
            <a:spAutoFit/>
          </a:bodyPr>
          <a:lstStyle/>
          <a:p>
            <a:pPr marL="940880" lvl="1" indent="-470440" algn="l">
              <a:lnSpc>
                <a:spcPts val="6101"/>
              </a:lnSpc>
              <a:buFont typeface="Arial"/>
              <a:buChar char="•"/>
            </a:pPr>
            <a:r>
              <a:rPr lang="en-US" sz="4357">
                <a:solidFill>
                  <a:srgbClr val="FFFFFF"/>
                </a:solidFill>
                <a:latin typeface="Source Sans Pro"/>
                <a:ea typeface="Source Sans Pro"/>
                <a:cs typeface="Source Sans Pro"/>
                <a:sym typeface="Source Sans Pro"/>
              </a:rPr>
              <a:t>Problématique globale : En 2020, l'OIT et l'UNICEF estiment que 160 millions d'enfants sont astreints au travail dans le monde, dont 79 millions dans des travaux dangereux.</a:t>
            </a:r>
          </a:p>
          <a:p>
            <a:pPr algn="l">
              <a:lnSpc>
                <a:spcPts val="6101"/>
              </a:lnSpc>
            </a:pPr>
            <a:endParaRPr lang="en-US" sz="4357">
              <a:solidFill>
                <a:srgbClr val="FFFFFF"/>
              </a:solidFill>
              <a:latin typeface="Source Sans Pro"/>
              <a:ea typeface="Source Sans Pro"/>
              <a:cs typeface="Source Sans Pro"/>
              <a:sym typeface="Source Sans Pro"/>
            </a:endParaRPr>
          </a:p>
          <a:p>
            <a:pPr marL="940880" lvl="1" indent="-470440" algn="l">
              <a:lnSpc>
                <a:spcPts val="6101"/>
              </a:lnSpc>
              <a:buFont typeface="Arial"/>
              <a:buChar char="•"/>
            </a:pPr>
            <a:r>
              <a:rPr lang="en-US" sz="4357">
                <a:solidFill>
                  <a:srgbClr val="FFFFFF"/>
                </a:solidFill>
                <a:latin typeface="Source Sans Pro"/>
                <a:ea typeface="Source Sans Pro"/>
                <a:cs typeface="Source Sans Pro"/>
                <a:sym typeface="Source Sans Pro"/>
              </a:rPr>
              <a:t>Contexte au Burkina Faso : En 2006, 41,1% des enfants étaient économiquement actifs, et 35,8% effectuaient des travaux dangereux.</a:t>
            </a:r>
          </a:p>
          <a:p>
            <a:pPr algn="l">
              <a:lnSpc>
                <a:spcPts val="6101"/>
              </a:lnSpc>
              <a:spcBef>
                <a:spcPct val="0"/>
              </a:spcBef>
            </a:pPr>
            <a:endParaRPr lang="en-US" sz="4357">
              <a:solidFill>
                <a:srgbClr val="FFFFFF"/>
              </a:solidFill>
              <a:latin typeface="Source Sans Pro"/>
              <a:ea typeface="Source Sans Pro"/>
              <a:cs typeface="Source Sans Pro"/>
              <a:sym typeface="Source Sans Pro"/>
            </a:endParaRPr>
          </a:p>
        </p:txBody>
      </p:sp>
      <p:sp>
        <p:nvSpPr>
          <p:cNvPr id="15" name="TextBox 15"/>
          <p:cNvSpPr txBox="1"/>
          <p:nvPr/>
        </p:nvSpPr>
        <p:spPr>
          <a:xfrm>
            <a:off x="8029279" y="9141426"/>
            <a:ext cx="2987527" cy="341506"/>
          </a:xfrm>
          <a:prstGeom prst="rect">
            <a:avLst/>
          </a:prstGeom>
        </p:spPr>
        <p:txBody>
          <a:bodyPr lIns="0" tIns="0" rIns="0" bIns="0" rtlCol="0" anchor="t">
            <a:spAutoFit/>
          </a:bodyPr>
          <a:lstStyle/>
          <a:p>
            <a:pPr algn="ctr">
              <a:lnSpc>
                <a:spcPts val="2701"/>
              </a:lnSpc>
              <a:spcBef>
                <a:spcPct val="0"/>
              </a:spcBef>
            </a:pPr>
            <a:r>
              <a:rPr lang="en-US" sz="1929">
                <a:solidFill>
                  <a:srgbClr val="FFFFFF"/>
                </a:solidFill>
                <a:latin typeface="Source Sans Pro"/>
                <a:ea typeface="Source Sans Pro"/>
                <a:cs typeface="Source Sans Pro"/>
                <a:sym typeface="Source Sans Pro"/>
              </a:rPr>
              <a:t>www.insd.bf</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5876326" y="0"/>
            <a:ext cx="12411674" cy="1641211"/>
            <a:chOff x="0" y="0"/>
            <a:chExt cx="4198517" cy="555175"/>
          </a:xfrm>
        </p:grpSpPr>
        <p:sp>
          <p:nvSpPr>
            <p:cNvPr id="4" name="Freeform 4"/>
            <p:cNvSpPr/>
            <p:nvPr/>
          </p:nvSpPr>
          <p:spPr>
            <a:xfrm>
              <a:off x="0" y="0"/>
              <a:ext cx="4198517" cy="555175"/>
            </a:xfrm>
            <a:custGeom>
              <a:avLst/>
              <a:gdLst/>
              <a:ahLst/>
              <a:cxnLst/>
              <a:rect l="l" t="t" r="r" b="b"/>
              <a:pathLst>
                <a:path w="4198517" h="555175">
                  <a:moveTo>
                    <a:pt x="0" y="0"/>
                  </a:moveTo>
                  <a:lnTo>
                    <a:pt x="4198517" y="0"/>
                  </a:lnTo>
                  <a:lnTo>
                    <a:pt x="4198517" y="555175"/>
                  </a:lnTo>
                  <a:lnTo>
                    <a:pt x="0" y="555175"/>
                  </a:lnTo>
                  <a:close/>
                </a:path>
              </a:pathLst>
            </a:custGeom>
            <a:solidFill>
              <a:srgbClr val="FFFFFF"/>
            </a:solidFill>
          </p:spPr>
        </p:sp>
      </p:grpSp>
      <p:sp>
        <p:nvSpPr>
          <p:cNvPr id="5" name="AutoShape 5"/>
          <p:cNvSpPr/>
          <p:nvPr/>
        </p:nvSpPr>
        <p:spPr>
          <a:xfrm>
            <a:off x="6422782" y="2911260"/>
            <a:ext cx="11242071" cy="0"/>
          </a:xfrm>
          <a:prstGeom prst="line">
            <a:avLst/>
          </a:prstGeom>
          <a:ln w="57150" cap="rnd">
            <a:solidFill>
              <a:srgbClr val="2F66DC"/>
            </a:solidFill>
            <a:prstDash val="sysDot"/>
            <a:headEnd type="none" w="sm" len="sm"/>
            <a:tailEnd type="none" w="sm" len="sm"/>
          </a:ln>
        </p:spPr>
      </p:sp>
      <p:grpSp>
        <p:nvGrpSpPr>
          <p:cNvPr id="6" name="Group 6"/>
          <p:cNvGrpSpPr/>
          <p:nvPr/>
        </p:nvGrpSpPr>
        <p:grpSpPr>
          <a:xfrm>
            <a:off x="7861861" y="9028807"/>
            <a:ext cx="3750213" cy="606538"/>
            <a:chOff x="0" y="0"/>
            <a:chExt cx="2506393" cy="405369"/>
          </a:xfrm>
        </p:grpSpPr>
        <p:sp>
          <p:nvSpPr>
            <p:cNvPr id="7" name="Freeform 7"/>
            <p:cNvSpPr/>
            <p:nvPr/>
          </p:nvSpPr>
          <p:spPr>
            <a:xfrm>
              <a:off x="0" y="0"/>
              <a:ext cx="2506393" cy="405370"/>
            </a:xfrm>
            <a:custGeom>
              <a:avLst/>
              <a:gdLst/>
              <a:ahLst/>
              <a:cxnLst/>
              <a:rect l="l" t="t" r="r" b="b"/>
              <a:pathLst>
                <a:path w="2506393" h="405370">
                  <a:moveTo>
                    <a:pt x="2381933" y="59690"/>
                  </a:moveTo>
                  <a:cubicBezTo>
                    <a:pt x="2417493" y="59690"/>
                    <a:pt x="2446703" y="88900"/>
                    <a:pt x="2446703" y="124460"/>
                  </a:cubicBezTo>
                  <a:lnTo>
                    <a:pt x="2446703" y="280909"/>
                  </a:lnTo>
                  <a:cubicBezTo>
                    <a:pt x="2446703" y="316470"/>
                    <a:pt x="2417493" y="345679"/>
                    <a:pt x="2381933" y="345679"/>
                  </a:cubicBezTo>
                  <a:lnTo>
                    <a:pt x="124460" y="345679"/>
                  </a:lnTo>
                  <a:cubicBezTo>
                    <a:pt x="88900" y="345679"/>
                    <a:pt x="59690" y="316470"/>
                    <a:pt x="59690" y="280909"/>
                  </a:cubicBezTo>
                  <a:lnTo>
                    <a:pt x="59690" y="124460"/>
                  </a:lnTo>
                  <a:cubicBezTo>
                    <a:pt x="59690" y="88900"/>
                    <a:pt x="88900" y="59690"/>
                    <a:pt x="124460" y="59690"/>
                  </a:cubicBezTo>
                  <a:lnTo>
                    <a:pt x="2381933" y="59690"/>
                  </a:lnTo>
                  <a:moveTo>
                    <a:pt x="2381933" y="0"/>
                  </a:moveTo>
                  <a:lnTo>
                    <a:pt x="124460" y="0"/>
                  </a:lnTo>
                  <a:cubicBezTo>
                    <a:pt x="55880" y="0"/>
                    <a:pt x="0" y="55880"/>
                    <a:pt x="0" y="124460"/>
                  </a:cubicBezTo>
                  <a:lnTo>
                    <a:pt x="0" y="280909"/>
                  </a:lnTo>
                  <a:cubicBezTo>
                    <a:pt x="0" y="349489"/>
                    <a:pt x="55880" y="405370"/>
                    <a:pt x="124460" y="405370"/>
                  </a:cubicBezTo>
                  <a:lnTo>
                    <a:pt x="2381933" y="405370"/>
                  </a:lnTo>
                  <a:cubicBezTo>
                    <a:pt x="2450513" y="405370"/>
                    <a:pt x="2506393" y="349489"/>
                    <a:pt x="2506393" y="280909"/>
                  </a:cubicBezTo>
                  <a:lnTo>
                    <a:pt x="2506393" y="124460"/>
                  </a:lnTo>
                  <a:cubicBezTo>
                    <a:pt x="2506393" y="55880"/>
                    <a:pt x="2450513" y="0"/>
                    <a:pt x="2381933" y="0"/>
                  </a:cubicBezTo>
                  <a:close/>
                </a:path>
              </a:pathLst>
            </a:custGeom>
            <a:solidFill>
              <a:srgbClr val="FFFFFF"/>
            </a:solidFill>
          </p:spPr>
        </p:sp>
      </p:grpSp>
      <p:grpSp>
        <p:nvGrpSpPr>
          <p:cNvPr id="8" name="Group 8"/>
          <p:cNvGrpSpPr/>
          <p:nvPr/>
        </p:nvGrpSpPr>
        <p:grpSpPr>
          <a:xfrm>
            <a:off x="11105707" y="9112865"/>
            <a:ext cx="456375" cy="445250"/>
            <a:chOff x="0" y="0"/>
            <a:chExt cx="166487" cy="162429"/>
          </a:xfrm>
        </p:grpSpPr>
        <p:sp>
          <p:nvSpPr>
            <p:cNvPr id="9" name="Freeform 9"/>
            <p:cNvSpPr/>
            <p:nvPr/>
          </p:nvSpPr>
          <p:spPr>
            <a:xfrm>
              <a:off x="0" y="0"/>
              <a:ext cx="166487" cy="162429"/>
            </a:xfrm>
            <a:custGeom>
              <a:avLst/>
              <a:gdLst/>
              <a:ahLst/>
              <a:cxnLst/>
              <a:rect l="l" t="t" r="r" b="b"/>
              <a:pathLst>
                <a:path w="166487" h="162429">
                  <a:moveTo>
                    <a:pt x="0" y="0"/>
                  </a:moveTo>
                  <a:lnTo>
                    <a:pt x="166487" y="0"/>
                  </a:lnTo>
                  <a:lnTo>
                    <a:pt x="166487" y="162429"/>
                  </a:lnTo>
                  <a:lnTo>
                    <a:pt x="0" y="162429"/>
                  </a:lnTo>
                  <a:close/>
                </a:path>
              </a:pathLst>
            </a:custGeom>
            <a:solidFill>
              <a:srgbClr val="FFFFFF"/>
            </a:solidFill>
          </p:spPr>
        </p:sp>
      </p:grpSp>
      <p:sp>
        <p:nvSpPr>
          <p:cNvPr id="10" name="Freeform 10"/>
          <p:cNvSpPr/>
          <p:nvPr/>
        </p:nvSpPr>
        <p:spPr>
          <a:xfrm>
            <a:off x="11186489" y="9188085"/>
            <a:ext cx="294811" cy="294811"/>
          </a:xfrm>
          <a:custGeom>
            <a:avLst/>
            <a:gdLst/>
            <a:ahLst/>
            <a:cxnLst/>
            <a:rect l="l" t="t" r="r" b="b"/>
            <a:pathLst>
              <a:path w="294811" h="294811">
                <a:moveTo>
                  <a:pt x="0" y="0"/>
                </a:moveTo>
                <a:lnTo>
                  <a:pt x="294810" y="0"/>
                </a:lnTo>
                <a:lnTo>
                  <a:pt x="294810" y="294810"/>
                </a:lnTo>
                <a:lnTo>
                  <a:pt x="0" y="29481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1" name="Freeform 11"/>
          <p:cNvSpPr/>
          <p:nvPr/>
        </p:nvSpPr>
        <p:spPr>
          <a:xfrm>
            <a:off x="117120" y="156115"/>
            <a:ext cx="5602852" cy="3896821"/>
          </a:xfrm>
          <a:custGeom>
            <a:avLst/>
            <a:gdLst/>
            <a:ahLst/>
            <a:cxnLst/>
            <a:rect l="l" t="t" r="r" b="b"/>
            <a:pathLst>
              <a:path w="5602852" h="3896821">
                <a:moveTo>
                  <a:pt x="0" y="0"/>
                </a:moveTo>
                <a:lnTo>
                  <a:pt x="5602851" y="0"/>
                </a:lnTo>
                <a:lnTo>
                  <a:pt x="5602851" y="3896821"/>
                </a:lnTo>
                <a:lnTo>
                  <a:pt x="0" y="3896821"/>
                </a:lnTo>
                <a:lnTo>
                  <a:pt x="0" y="0"/>
                </a:lnTo>
                <a:close/>
              </a:path>
            </a:pathLst>
          </a:custGeom>
          <a:blipFill>
            <a:blip r:embed="rId5"/>
            <a:stretch>
              <a:fillRect l="-5994" r="-5994"/>
            </a:stretch>
          </a:blipFill>
        </p:spPr>
      </p:sp>
      <p:sp>
        <p:nvSpPr>
          <p:cNvPr id="12" name="Freeform 12"/>
          <p:cNvSpPr/>
          <p:nvPr/>
        </p:nvSpPr>
        <p:spPr>
          <a:xfrm>
            <a:off x="0" y="5118535"/>
            <a:ext cx="5719971" cy="3564912"/>
          </a:xfrm>
          <a:custGeom>
            <a:avLst/>
            <a:gdLst/>
            <a:ahLst/>
            <a:cxnLst/>
            <a:rect l="l" t="t" r="r" b="b"/>
            <a:pathLst>
              <a:path w="5719971" h="3564912">
                <a:moveTo>
                  <a:pt x="0" y="0"/>
                </a:moveTo>
                <a:lnTo>
                  <a:pt x="5719971" y="0"/>
                </a:lnTo>
                <a:lnTo>
                  <a:pt x="5719971" y="3564912"/>
                </a:lnTo>
                <a:lnTo>
                  <a:pt x="0" y="3564912"/>
                </a:lnTo>
                <a:lnTo>
                  <a:pt x="0" y="0"/>
                </a:lnTo>
                <a:close/>
              </a:path>
            </a:pathLst>
          </a:custGeom>
          <a:blipFill>
            <a:blip r:embed="rId6"/>
            <a:stretch>
              <a:fillRect/>
            </a:stretch>
          </a:blipFill>
        </p:spPr>
      </p:sp>
      <p:sp>
        <p:nvSpPr>
          <p:cNvPr id="13" name="TextBox 13"/>
          <p:cNvSpPr txBox="1"/>
          <p:nvPr/>
        </p:nvSpPr>
        <p:spPr>
          <a:xfrm>
            <a:off x="5876326" y="70390"/>
            <a:ext cx="12229788" cy="1553025"/>
          </a:xfrm>
          <a:prstGeom prst="rect">
            <a:avLst/>
          </a:prstGeom>
        </p:spPr>
        <p:txBody>
          <a:bodyPr lIns="0" tIns="0" rIns="0" bIns="0" rtlCol="0" anchor="t">
            <a:spAutoFit/>
          </a:bodyPr>
          <a:lstStyle/>
          <a:p>
            <a:pPr algn="ctr">
              <a:lnSpc>
                <a:spcPts val="6275"/>
              </a:lnSpc>
              <a:spcBef>
                <a:spcPct val="0"/>
              </a:spcBef>
            </a:pPr>
            <a:r>
              <a:rPr lang="en-US" sz="4482">
                <a:solidFill>
                  <a:srgbClr val="2F66DC"/>
                </a:solidFill>
                <a:latin typeface="Raleway Heavy"/>
                <a:ea typeface="Raleway Heavy"/>
                <a:cs typeface="Raleway Heavy"/>
                <a:sym typeface="Raleway Heavy"/>
              </a:rPr>
              <a:t>CADRE JURIDIQUE, CONVENTIONNEL ET RÈGLEMENTAIRE</a:t>
            </a:r>
          </a:p>
        </p:txBody>
      </p:sp>
      <p:sp>
        <p:nvSpPr>
          <p:cNvPr id="14" name="TextBox 14"/>
          <p:cNvSpPr txBox="1"/>
          <p:nvPr/>
        </p:nvSpPr>
        <p:spPr>
          <a:xfrm>
            <a:off x="5968765" y="1786730"/>
            <a:ext cx="12044910" cy="7442100"/>
          </a:xfrm>
          <a:prstGeom prst="rect">
            <a:avLst/>
          </a:prstGeom>
        </p:spPr>
        <p:txBody>
          <a:bodyPr lIns="0" tIns="0" rIns="0" bIns="0" rtlCol="0" anchor="t">
            <a:spAutoFit/>
          </a:bodyPr>
          <a:lstStyle/>
          <a:p>
            <a:pPr marL="755639" lvl="1" indent="-377820" algn="l">
              <a:lnSpc>
                <a:spcPts val="4899"/>
              </a:lnSpc>
              <a:buFont typeface="Arial"/>
              <a:buChar char="•"/>
            </a:pPr>
            <a:r>
              <a:rPr lang="en-US" sz="3499">
                <a:solidFill>
                  <a:srgbClr val="FFFFFF"/>
                </a:solidFill>
                <a:latin typeface="Source Sans Pro"/>
                <a:ea typeface="Source Sans Pro"/>
                <a:cs typeface="Source Sans Pro"/>
                <a:sym typeface="Source Sans Pro"/>
              </a:rPr>
              <a:t>Conventions internationales : Le Burkina Faso est signataire des conventions de l'OIT sur les pires formes de travail des enfants (n°182) et l'âge minimum d'accès à l'emploi (n°138).</a:t>
            </a:r>
          </a:p>
          <a:p>
            <a:pPr marL="755639" lvl="1" indent="-377820" algn="l">
              <a:lnSpc>
                <a:spcPts val="4899"/>
              </a:lnSpc>
              <a:buFont typeface="Arial"/>
              <a:buChar char="•"/>
            </a:pPr>
            <a:r>
              <a:rPr lang="en-US" sz="3499">
                <a:solidFill>
                  <a:srgbClr val="FFFFFF"/>
                </a:solidFill>
                <a:latin typeface="Source Sans Pro"/>
                <a:ea typeface="Source Sans Pro"/>
                <a:cs typeface="Source Sans Pro"/>
                <a:sym typeface="Source Sans Pro"/>
              </a:rPr>
              <a:t>Législation nationale :</a:t>
            </a:r>
          </a:p>
          <a:p>
            <a:pPr marL="755639" lvl="1" indent="-377820" algn="l">
              <a:lnSpc>
                <a:spcPts val="4899"/>
              </a:lnSpc>
              <a:buAutoNum type="arabicPeriod"/>
            </a:pPr>
            <a:r>
              <a:rPr lang="en-US" sz="3499">
                <a:solidFill>
                  <a:srgbClr val="FFFFFF"/>
                </a:solidFill>
                <a:latin typeface="Source Sans Pro"/>
                <a:ea typeface="Source Sans Pro"/>
                <a:cs typeface="Source Sans Pro"/>
                <a:sym typeface="Source Sans Pro"/>
              </a:rPr>
              <a:t>Code du travail (2008): Interdiction des travaux dangereux, des travaux de nuit, et fixation de l'âge minimum d'admission à l'emploi.</a:t>
            </a:r>
          </a:p>
          <a:p>
            <a:pPr marL="755639" lvl="1" indent="-377820" algn="l">
              <a:lnSpc>
                <a:spcPts val="4899"/>
              </a:lnSpc>
              <a:buAutoNum type="arabicPeriod"/>
            </a:pPr>
            <a:r>
              <a:rPr lang="en-US" sz="3499">
                <a:solidFill>
                  <a:srgbClr val="FFFFFF"/>
                </a:solidFill>
                <a:latin typeface="Source Sans Pro"/>
                <a:ea typeface="Source Sans Pro"/>
                <a:cs typeface="Source Sans Pro"/>
                <a:sym typeface="Source Sans Pro"/>
              </a:rPr>
              <a:t>Code pénal (2018): Sanctions contre la traite des enfants.</a:t>
            </a:r>
          </a:p>
          <a:p>
            <a:pPr marL="755639" lvl="1" indent="-377820" algn="l">
              <a:lnSpc>
                <a:spcPts val="4899"/>
              </a:lnSpc>
              <a:buAutoNum type="arabicPeriod"/>
            </a:pPr>
            <a:r>
              <a:rPr lang="en-US" sz="3499">
                <a:solidFill>
                  <a:srgbClr val="FFFFFF"/>
                </a:solidFill>
                <a:latin typeface="Source Sans Pro"/>
                <a:ea typeface="Source Sans Pro"/>
                <a:cs typeface="Source Sans Pro"/>
                <a:sym typeface="Source Sans Pro"/>
              </a:rPr>
              <a:t>Décret (2016) et Arrêté (2023): Définition des travaux dangereux interdits aux enfants et des conditions pour les travaux légers.</a:t>
            </a:r>
          </a:p>
          <a:p>
            <a:pPr algn="l">
              <a:lnSpc>
                <a:spcPts val="5261"/>
              </a:lnSpc>
              <a:spcBef>
                <a:spcPct val="0"/>
              </a:spcBef>
            </a:pPr>
            <a:endParaRPr lang="en-US" sz="3499">
              <a:solidFill>
                <a:srgbClr val="FFFFFF"/>
              </a:solidFill>
              <a:latin typeface="Source Sans Pro"/>
              <a:ea typeface="Source Sans Pro"/>
              <a:cs typeface="Source Sans Pro"/>
              <a:sym typeface="Source Sans Pro"/>
            </a:endParaRPr>
          </a:p>
        </p:txBody>
      </p:sp>
      <p:sp>
        <p:nvSpPr>
          <p:cNvPr id="15" name="TextBox 15"/>
          <p:cNvSpPr txBox="1"/>
          <p:nvPr/>
        </p:nvSpPr>
        <p:spPr>
          <a:xfrm>
            <a:off x="8029279" y="9141426"/>
            <a:ext cx="2987527" cy="341506"/>
          </a:xfrm>
          <a:prstGeom prst="rect">
            <a:avLst/>
          </a:prstGeom>
        </p:spPr>
        <p:txBody>
          <a:bodyPr lIns="0" tIns="0" rIns="0" bIns="0" rtlCol="0" anchor="t">
            <a:spAutoFit/>
          </a:bodyPr>
          <a:lstStyle/>
          <a:p>
            <a:pPr algn="ctr">
              <a:lnSpc>
                <a:spcPts val="2701"/>
              </a:lnSpc>
              <a:spcBef>
                <a:spcPct val="0"/>
              </a:spcBef>
            </a:pPr>
            <a:r>
              <a:rPr lang="en-US" sz="1929">
                <a:solidFill>
                  <a:srgbClr val="FFFFFF"/>
                </a:solidFill>
                <a:latin typeface="Source Sans Pro"/>
                <a:ea typeface="Source Sans Pro"/>
                <a:cs typeface="Source Sans Pro"/>
                <a:sym typeface="Source Sans Pro"/>
              </a:rPr>
              <a:t>www.insd.bf</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5876326" y="0"/>
            <a:ext cx="12411674" cy="1641211"/>
            <a:chOff x="0" y="0"/>
            <a:chExt cx="4198517" cy="555175"/>
          </a:xfrm>
        </p:grpSpPr>
        <p:sp>
          <p:nvSpPr>
            <p:cNvPr id="4" name="Freeform 4"/>
            <p:cNvSpPr/>
            <p:nvPr/>
          </p:nvSpPr>
          <p:spPr>
            <a:xfrm>
              <a:off x="0" y="0"/>
              <a:ext cx="4198517" cy="555175"/>
            </a:xfrm>
            <a:custGeom>
              <a:avLst/>
              <a:gdLst/>
              <a:ahLst/>
              <a:cxnLst/>
              <a:rect l="l" t="t" r="r" b="b"/>
              <a:pathLst>
                <a:path w="4198517" h="555175">
                  <a:moveTo>
                    <a:pt x="0" y="0"/>
                  </a:moveTo>
                  <a:lnTo>
                    <a:pt x="4198517" y="0"/>
                  </a:lnTo>
                  <a:lnTo>
                    <a:pt x="4198517" y="555175"/>
                  </a:lnTo>
                  <a:lnTo>
                    <a:pt x="0" y="555175"/>
                  </a:lnTo>
                  <a:close/>
                </a:path>
              </a:pathLst>
            </a:custGeom>
            <a:solidFill>
              <a:srgbClr val="FFFFFF"/>
            </a:solidFill>
          </p:spPr>
        </p:sp>
      </p:grpSp>
      <p:sp>
        <p:nvSpPr>
          <p:cNvPr id="5" name="AutoShape 5"/>
          <p:cNvSpPr/>
          <p:nvPr/>
        </p:nvSpPr>
        <p:spPr>
          <a:xfrm>
            <a:off x="6422782" y="2911260"/>
            <a:ext cx="11242071" cy="0"/>
          </a:xfrm>
          <a:prstGeom prst="line">
            <a:avLst/>
          </a:prstGeom>
          <a:ln w="57150" cap="rnd">
            <a:solidFill>
              <a:srgbClr val="2F66DC"/>
            </a:solidFill>
            <a:prstDash val="sysDot"/>
            <a:headEnd type="none" w="sm" len="sm"/>
            <a:tailEnd type="none" w="sm" len="sm"/>
          </a:ln>
        </p:spPr>
      </p:sp>
      <p:grpSp>
        <p:nvGrpSpPr>
          <p:cNvPr id="6" name="Group 6"/>
          <p:cNvGrpSpPr/>
          <p:nvPr/>
        </p:nvGrpSpPr>
        <p:grpSpPr>
          <a:xfrm>
            <a:off x="7861861" y="9028807"/>
            <a:ext cx="3750213" cy="606538"/>
            <a:chOff x="0" y="0"/>
            <a:chExt cx="2506393" cy="405369"/>
          </a:xfrm>
        </p:grpSpPr>
        <p:sp>
          <p:nvSpPr>
            <p:cNvPr id="7" name="Freeform 7"/>
            <p:cNvSpPr/>
            <p:nvPr/>
          </p:nvSpPr>
          <p:spPr>
            <a:xfrm>
              <a:off x="0" y="0"/>
              <a:ext cx="2506393" cy="405370"/>
            </a:xfrm>
            <a:custGeom>
              <a:avLst/>
              <a:gdLst/>
              <a:ahLst/>
              <a:cxnLst/>
              <a:rect l="l" t="t" r="r" b="b"/>
              <a:pathLst>
                <a:path w="2506393" h="405370">
                  <a:moveTo>
                    <a:pt x="2381933" y="59690"/>
                  </a:moveTo>
                  <a:cubicBezTo>
                    <a:pt x="2417493" y="59690"/>
                    <a:pt x="2446703" y="88900"/>
                    <a:pt x="2446703" y="124460"/>
                  </a:cubicBezTo>
                  <a:lnTo>
                    <a:pt x="2446703" y="280909"/>
                  </a:lnTo>
                  <a:cubicBezTo>
                    <a:pt x="2446703" y="316470"/>
                    <a:pt x="2417493" y="345679"/>
                    <a:pt x="2381933" y="345679"/>
                  </a:cubicBezTo>
                  <a:lnTo>
                    <a:pt x="124460" y="345679"/>
                  </a:lnTo>
                  <a:cubicBezTo>
                    <a:pt x="88900" y="345679"/>
                    <a:pt x="59690" y="316470"/>
                    <a:pt x="59690" y="280909"/>
                  </a:cubicBezTo>
                  <a:lnTo>
                    <a:pt x="59690" y="124460"/>
                  </a:lnTo>
                  <a:cubicBezTo>
                    <a:pt x="59690" y="88900"/>
                    <a:pt x="88900" y="59690"/>
                    <a:pt x="124460" y="59690"/>
                  </a:cubicBezTo>
                  <a:lnTo>
                    <a:pt x="2381933" y="59690"/>
                  </a:lnTo>
                  <a:moveTo>
                    <a:pt x="2381933" y="0"/>
                  </a:moveTo>
                  <a:lnTo>
                    <a:pt x="124460" y="0"/>
                  </a:lnTo>
                  <a:cubicBezTo>
                    <a:pt x="55880" y="0"/>
                    <a:pt x="0" y="55880"/>
                    <a:pt x="0" y="124460"/>
                  </a:cubicBezTo>
                  <a:lnTo>
                    <a:pt x="0" y="280909"/>
                  </a:lnTo>
                  <a:cubicBezTo>
                    <a:pt x="0" y="349489"/>
                    <a:pt x="55880" y="405370"/>
                    <a:pt x="124460" y="405370"/>
                  </a:cubicBezTo>
                  <a:lnTo>
                    <a:pt x="2381933" y="405370"/>
                  </a:lnTo>
                  <a:cubicBezTo>
                    <a:pt x="2450513" y="405370"/>
                    <a:pt x="2506393" y="349489"/>
                    <a:pt x="2506393" y="280909"/>
                  </a:cubicBezTo>
                  <a:lnTo>
                    <a:pt x="2506393" y="124460"/>
                  </a:lnTo>
                  <a:cubicBezTo>
                    <a:pt x="2506393" y="55880"/>
                    <a:pt x="2450513" y="0"/>
                    <a:pt x="2381933" y="0"/>
                  </a:cubicBezTo>
                  <a:close/>
                </a:path>
              </a:pathLst>
            </a:custGeom>
            <a:solidFill>
              <a:srgbClr val="FFFFFF"/>
            </a:solidFill>
          </p:spPr>
        </p:sp>
      </p:grpSp>
      <p:grpSp>
        <p:nvGrpSpPr>
          <p:cNvPr id="8" name="Group 8"/>
          <p:cNvGrpSpPr/>
          <p:nvPr/>
        </p:nvGrpSpPr>
        <p:grpSpPr>
          <a:xfrm>
            <a:off x="11105707" y="9112865"/>
            <a:ext cx="456375" cy="445250"/>
            <a:chOff x="0" y="0"/>
            <a:chExt cx="166487" cy="162429"/>
          </a:xfrm>
        </p:grpSpPr>
        <p:sp>
          <p:nvSpPr>
            <p:cNvPr id="9" name="Freeform 9"/>
            <p:cNvSpPr/>
            <p:nvPr/>
          </p:nvSpPr>
          <p:spPr>
            <a:xfrm>
              <a:off x="0" y="0"/>
              <a:ext cx="166487" cy="162429"/>
            </a:xfrm>
            <a:custGeom>
              <a:avLst/>
              <a:gdLst/>
              <a:ahLst/>
              <a:cxnLst/>
              <a:rect l="l" t="t" r="r" b="b"/>
              <a:pathLst>
                <a:path w="166487" h="162429">
                  <a:moveTo>
                    <a:pt x="0" y="0"/>
                  </a:moveTo>
                  <a:lnTo>
                    <a:pt x="166487" y="0"/>
                  </a:lnTo>
                  <a:lnTo>
                    <a:pt x="166487" y="162429"/>
                  </a:lnTo>
                  <a:lnTo>
                    <a:pt x="0" y="162429"/>
                  </a:lnTo>
                  <a:close/>
                </a:path>
              </a:pathLst>
            </a:custGeom>
            <a:solidFill>
              <a:srgbClr val="FFFFFF"/>
            </a:solidFill>
          </p:spPr>
        </p:sp>
      </p:grpSp>
      <p:sp>
        <p:nvSpPr>
          <p:cNvPr id="10" name="Freeform 10"/>
          <p:cNvSpPr/>
          <p:nvPr/>
        </p:nvSpPr>
        <p:spPr>
          <a:xfrm>
            <a:off x="11186489" y="9188085"/>
            <a:ext cx="294811" cy="294811"/>
          </a:xfrm>
          <a:custGeom>
            <a:avLst/>
            <a:gdLst/>
            <a:ahLst/>
            <a:cxnLst/>
            <a:rect l="l" t="t" r="r" b="b"/>
            <a:pathLst>
              <a:path w="294811" h="294811">
                <a:moveTo>
                  <a:pt x="0" y="0"/>
                </a:moveTo>
                <a:lnTo>
                  <a:pt x="294810" y="0"/>
                </a:lnTo>
                <a:lnTo>
                  <a:pt x="294810" y="294810"/>
                </a:lnTo>
                <a:lnTo>
                  <a:pt x="0" y="29481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1" name="Freeform 11"/>
          <p:cNvSpPr/>
          <p:nvPr/>
        </p:nvSpPr>
        <p:spPr>
          <a:xfrm>
            <a:off x="117120" y="156115"/>
            <a:ext cx="5602852" cy="3896821"/>
          </a:xfrm>
          <a:custGeom>
            <a:avLst/>
            <a:gdLst/>
            <a:ahLst/>
            <a:cxnLst/>
            <a:rect l="l" t="t" r="r" b="b"/>
            <a:pathLst>
              <a:path w="5602852" h="3896821">
                <a:moveTo>
                  <a:pt x="0" y="0"/>
                </a:moveTo>
                <a:lnTo>
                  <a:pt x="5602851" y="0"/>
                </a:lnTo>
                <a:lnTo>
                  <a:pt x="5602851" y="3896821"/>
                </a:lnTo>
                <a:lnTo>
                  <a:pt x="0" y="3896821"/>
                </a:lnTo>
                <a:lnTo>
                  <a:pt x="0" y="0"/>
                </a:lnTo>
                <a:close/>
              </a:path>
            </a:pathLst>
          </a:custGeom>
          <a:blipFill>
            <a:blip r:embed="rId5"/>
            <a:stretch>
              <a:fillRect l="-5994" r="-5994"/>
            </a:stretch>
          </a:blipFill>
        </p:spPr>
      </p:sp>
      <p:sp>
        <p:nvSpPr>
          <p:cNvPr id="12" name="Freeform 12"/>
          <p:cNvSpPr/>
          <p:nvPr/>
        </p:nvSpPr>
        <p:spPr>
          <a:xfrm>
            <a:off x="0" y="5118535"/>
            <a:ext cx="5719971" cy="3564912"/>
          </a:xfrm>
          <a:custGeom>
            <a:avLst/>
            <a:gdLst/>
            <a:ahLst/>
            <a:cxnLst/>
            <a:rect l="l" t="t" r="r" b="b"/>
            <a:pathLst>
              <a:path w="5719971" h="3564912">
                <a:moveTo>
                  <a:pt x="0" y="0"/>
                </a:moveTo>
                <a:lnTo>
                  <a:pt x="5719971" y="0"/>
                </a:lnTo>
                <a:lnTo>
                  <a:pt x="5719971" y="3564912"/>
                </a:lnTo>
                <a:lnTo>
                  <a:pt x="0" y="3564912"/>
                </a:lnTo>
                <a:lnTo>
                  <a:pt x="0" y="0"/>
                </a:lnTo>
                <a:close/>
              </a:path>
            </a:pathLst>
          </a:custGeom>
          <a:blipFill>
            <a:blip r:embed="rId6"/>
            <a:stretch>
              <a:fillRect/>
            </a:stretch>
          </a:blipFill>
        </p:spPr>
      </p:sp>
      <p:sp>
        <p:nvSpPr>
          <p:cNvPr id="13" name="TextBox 13"/>
          <p:cNvSpPr txBox="1"/>
          <p:nvPr/>
        </p:nvSpPr>
        <p:spPr>
          <a:xfrm>
            <a:off x="5876326" y="70390"/>
            <a:ext cx="12229788" cy="1553025"/>
          </a:xfrm>
          <a:prstGeom prst="rect">
            <a:avLst/>
          </a:prstGeom>
        </p:spPr>
        <p:txBody>
          <a:bodyPr lIns="0" tIns="0" rIns="0" bIns="0" rtlCol="0" anchor="t">
            <a:spAutoFit/>
          </a:bodyPr>
          <a:lstStyle/>
          <a:p>
            <a:pPr algn="ctr">
              <a:lnSpc>
                <a:spcPts val="6275"/>
              </a:lnSpc>
              <a:spcBef>
                <a:spcPct val="0"/>
              </a:spcBef>
            </a:pPr>
            <a:r>
              <a:rPr lang="en-US" sz="4482">
                <a:solidFill>
                  <a:srgbClr val="2F66DC"/>
                </a:solidFill>
                <a:latin typeface="Raleway Heavy"/>
                <a:ea typeface="Raleway Heavy"/>
                <a:cs typeface="Raleway Heavy"/>
                <a:sym typeface="Raleway Heavy"/>
              </a:rPr>
              <a:t>CADRE JURIDIQUE, CONVENTIONNEL ET RÈGLEMENTAIRE</a:t>
            </a:r>
          </a:p>
        </p:txBody>
      </p:sp>
      <p:sp>
        <p:nvSpPr>
          <p:cNvPr id="14" name="TextBox 14"/>
          <p:cNvSpPr txBox="1"/>
          <p:nvPr/>
        </p:nvSpPr>
        <p:spPr>
          <a:xfrm>
            <a:off x="5968765" y="1786730"/>
            <a:ext cx="12044910" cy="7026072"/>
          </a:xfrm>
          <a:prstGeom prst="rect">
            <a:avLst/>
          </a:prstGeom>
        </p:spPr>
        <p:txBody>
          <a:bodyPr lIns="0" tIns="0" rIns="0" bIns="0" rtlCol="0" anchor="t">
            <a:spAutoFit/>
          </a:bodyPr>
          <a:lstStyle/>
          <a:p>
            <a:pPr algn="l">
              <a:lnSpc>
                <a:spcPts val="4701"/>
              </a:lnSpc>
            </a:pPr>
            <a:r>
              <a:rPr lang="en-US" sz="3357">
                <a:solidFill>
                  <a:srgbClr val="FF914D"/>
                </a:solidFill>
                <a:latin typeface="Source Sans Pro"/>
                <a:ea typeface="Source Sans Pro"/>
                <a:cs typeface="Source Sans Pro"/>
                <a:sym typeface="Source Sans Pro"/>
              </a:rPr>
              <a:t>Politiques Nationales :</a:t>
            </a:r>
          </a:p>
          <a:p>
            <a:pPr marL="573859" lvl="1" indent="-286929" algn="l">
              <a:lnSpc>
                <a:spcPts val="3721"/>
              </a:lnSpc>
              <a:buFont typeface="Arial"/>
              <a:buChar char="•"/>
            </a:pPr>
            <a:r>
              <a:rPr lang="en-US" sz="2657">
                <a:solidFill>
                  <a:srgbClr val="FFFFFF"/>
                </a:solidFill>
                <a:latin typeface="Source Sans Pro"/>
                <a:ea typeface="Source Sans Pro"/>
                <a:cs typeface="Source Sans Pro"/>
                <a:sym typeface="Source Sans Pro"/>
              </a:rPr>
              <a:t>Stratégie Nationale de Lutte contre les Pires Formes de Travail des Enfants (SN-PFTE) 2019-2023 :</a:t>
            </a:r>
          </a:p>
          <a:p>
            <a:pPr marL="1147718" lvl="2" indent="-382573" algn="l">
              <a:lnSpc>
                <a:spcPts val="3721"/>
              </a:lnSpc>
              <a:buFont typeface="Arial"/>
              <a:buChar char="•"/>
            </a:pPr>
            <a:r>
              <a:rPr lang="en-US" sz="2657">
                <a:solidFill>
                  <a:srgbClr val="FFFFFF"/>
                </a:solidFill>
                <a:latin typeface="Source Sans Pro"/>
                <a:ea typeface="Source Sans Pro"/>
                <a:cs typeface="Source Sans Pro"/>
                <a:sym typeface="Source Sans Pro"/>
              </a:rPr>
              <a:t>Objectif : Réduire la prévalence des enfants impliqués dans les activités économiques de 41,1% en 2006 à 20% en 2023, et les formes dangereuses de 35,8% à 25%.</a:t>
            </a:r>
          </a:p>
          <a:p>
            <a:pPr marL="573859" lvl="1" indent="-286929" algn="l">
              <a:lnSpc>
                <a:spcPts val="3721"/>
              </a:lnSpc>
              <a:buFont typeface="Arial"/>
              <a:buChar char="•"/>
            </a:pPr>
            <a:r>
              <a:rPr lang="en-US" sz="2657">
                <a:solidFill>
                  <a:srgbClr val="FFFFFF"/>
                </a:solidFill>
                <a:latin typeface="Source Sans Pro"/>
                <a:ea typeface="Source Sans Pro"/>
                <a:cs typeface="Source Sans Pro"/>
                <a:sym typeface="Source Sans Pro"/>
              </a:rPr>
              <a:t>Autres politiques :</a:t>
            </a:r>
          </a:p>
          <a:p>
            <a:pPr marL="1147718" lvl="2" indent="-382573" algn="l">
              <a:lnSpc>
                <a:spcPts val="3721"/>
              </a:lnSpc>
              <a:buFont typeface="Arial"/>
              <a:buChar char="•"/>
            </a:pPr>
            <a:r>
              <a:rPr lang="en-US" sz="2657">
                <a:solidFill>
                  <a:srgbClr val="FFFFFF"/>
                </a:solidFill>
                <a:latin typeface="Source Sans Pro"/>
                <a:ea typeface="Source Sans Pro"/>
                <a:cs typeface="Source Sans Pro"/>
                <a:sym typeface="Source Sans Pro"/>
              </a:rPr>
              <a:t>Politique Sectorielle Travail Emploi et Protection Sociale (2018-2027)</a:t>
            </a:r>
          </a:p>
          <a:p>
            <a:pPr marL="1147718" lvl="2" indent="-382573" algn="l">
              <a:lnSpc>
                <a:spcPts val="3721"/>
              </a:lnSpc>
              <a:buFont typeface="Arial"/>
              <a:buChar char="•"/>
            </a:pPr>
            <a:r>
              <a:rPr lang="en-US" sz="2657">
                <a:solidFill>
                  <a:srgbClr val="FFFFFF"/>
                </a:solidFill>
                <a:latin typeface="Source Sans Pro"/>
                <a:ea typeface="Source Sans Pro"/>
                <a:cs typeface="Source Sans Pro"/>
                <a:sym typeface="Source Sans Pro"/>
              </a:rPr>
              <a:t>PNDES II (2021-2025): Inclusion des mesures pour renforcer la protection des enfants.</a:t>
            </a:r>
          </a:p>
          <a:p>
            <a:pPr marL="1147718" lvl="2" indent="-382573" algn="l">
              <a:lnSpc>
                <a:spcPts val="3721"/>
              </a:lnSpc>
              <a:buFont typeface="Arial"/>
              <a:buChar char="•"/>
            </a:pPr>
            <a:r>
              <a:rPr lang="en-US" sz="2657">
                <a:solidFill>
                  <a:srgbClr val="FFFFFF"/>
                </a:solidFill>
                <a:latin typeface="Source Sans Pro"/>
                <a:ea typeface="Source Sans Pro"/>
                <a:cs typeface="Source Sans Pro"/>
                <a:sym typeface="Source Sans Pro"/>
              </a:rPr>
              <a:t>Plan d’Action National de lutte contre la Traite des Personnes (2023-2025): Vise un système national de lutte contre la traite plus efficace.</a:t>
            </a:r>
          </a:p>
          <a:p>
            <a:pPr marL="1147718" lvl="2" indent="-382573" algn="l">
              <a:lnSpc>
                <a:spcPts val="3721"/>
              </a:lnSpc>
              <a:buFont typeface="Arial"/>
              <a:buChar char="•"/>
            </a:pPr>
            <a:r>
              <a:rPr lang="en-US" sz="2657">
                <a:solidFill>
                  <a:srgbClr val="FFFFFF"/>
                </a:solidFill>
                <a:latin typeface="Source Sans Pro"/>
                <a:ea typeface="Source Sans Pro"/>
                <a:cs typeface="Source Sans Pro"/>
                <a:sym typeface="Source Sans Pro"/>
              </a:rPr>
              <a:t>Stratégie Nationale de Protection de l’Enfance (2020-2024): Renforcer le système de protection des enfants.</a:t>
            </a:r>
          </a:p>
          <a:p>
            <a:pPr algn="l">
              <a:lnSpc>
                <a:spcPts val="3021"/>
              </a:lnSpc>
              <a:spcBef>
                <a:spcPct val="0"/>
              </a:spcBef>
            </a:pPr>
            <a:endParaRPr lang="en-US" sz="2657">
              <a:solidFill>
                <a:srgbClr val="FFFFFF"/>
              </a:solidFill>
              <a:latin typeface="Source Sans Pro"/>
              <a:ea typeface="Source Sans Pro"/>
              <a:cs typeface="Source Sans Pro"/>
              <a:sym typeface="Source Sans Pro"/>
            </a:endParaRPr>
          </a:p>
        </p:txBody>
      </p:sp>
      <p:sp>
        <p:nvSpPr>
          <p:cNvPr id="15" name="TextBox 15"/>
          <p:cNvSpPr txBox="1"/>
          <p:nvPr/>
        </p:nvSpPr>
        <p:spPr>
          <a:xfrm>
            <a:off x="8029279" y="9141426"/>
            <a:ext cx="2987527" cy="341506"/>
          </a:xfrm>
          <a:prstGeom prst="rect">
            <a:avLst/>
          </a:prstGeom>
        </p:spPr>
        <p:txBody>
          <a:bodyPr lIns="0" tIns="0" rIns="0" bIns="0" rtlCol="0" anchor="t">
            <a:spAutoFit/>
          </a:bodyPr>
          <a:lstStyle/>
          <a:p>
            <a:pPr algn="ctr">
              <a:lnSpc>
                <a:spcPts val="2701"/>
              </a:lnSpc>
              <a:spcBef>
                <a:spcPct val="0"/>
              </a:spcBef>
            </a:pPr>
            <a:r>
              <a:rPr lang="en-US" sz="1929">
                <a:solidFill>
                  <a:srgbClr val="FFFFFF"/>
                </a:solidFill>
                <a:latin typeface="Source Sans Pro"/>
                <a:ea typeface="Source Sans Pro"/>
                <a:cs typeface="Source Sans Pro"/>
                <a:sym typeface="Source Sans Pro"/>
              </a:rPr>
              <a:t>www.insd.bf</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5876326" y="0"/>
            <a:ext cx="12411674" cy="1641211"/>
            <a:chOff x="0" y="0"/>
            <a:chExt cx="4198517" cy="555175"/>
          </a:xfrm>
        </p:grpSpPr>
        <p:sp>
          <p:nvSpPr>
            <p:cNvPr id="4" name="Freeform 4"/>
            <p:cNvSpPr/>
            <p:nvPr/>
          </p:nvSpPr>
          <p:spPr>
            <a:xfrm>
              <a:off x="0" y="0"/>
              <a:ext cx="4198517" cy="555175"/>
            </a:xfrm>
            <a:custGeom>
              <a:avLst/>
              <a:gdLst/>
              <a:ahLst/>
              <a:cxnLst/>
              <a:rect l="l" t="t" r="r" b="b"/>
              <a:pathLst>
                <a:path w="4198517" h="555175">
                  <a:moveTo>
                    <a:pt x="0" y="0"/>
                  </a:moveTo>
                  <a:lnTo>
                    <a:pt x="4198517" y="0"/>
                  </a:lnTo>
                  <a:lnTo>
                    <a:pt x="4198517" y="555175"/>
                  </a:lnTo>
                  <a:lnTo>
                    <a:pt x="0" y="555175"/>
                  </a:lnTo>
                  <a:close/>
                </a:path>
              </a:pathLst>
            </a:custGeom>
            <a:solidFill>
              <a:srgbClr val="FFFFFF"/>
            </a:solidFill>
          </p:spPr>
        </p:sp>
      </p:grpSp>
      <p:sp>
        <p:nvSpPr>
          <p:cNvPr id="5" name="AutoShape 5"/>
          <p:cNvSpPr/>
          <p:nvPr/>
        </p:nvSpPr>
        <p:spPr>
          <a:xfrm>
            <a:off x="6422782" y="2911260"/>
            <a:ext cx="11242071" cy="0"/>
          </a:xfrm>
          <a:prstGeom prst="line">
            <a:avLst/>
          </a:prstGeom>
          <a:ln w="57150" cap="rnd">
            <a:solidFill>
              <a:srgbClr val="2F66DC"/>
            </a:solidFill>
            <a:prstDash val="sysDot"/>
            <a:headEnd type="none" w="sm" len="sm"/>
            <a:tailEnd type="none" w="sm" len="sm"/>
          </a:ln>
        </p:spPr>
      </p:sp>
      <p:grpSp>
        <p:nvGrpSpPr>
          <p:cNvPr id="6" name="Group 6"/>
          <p:cNvGrpSpPr/>
          <p:nvPr/>
        </p:nvGrpSpPr>
        <p:grpSpPr>
          <a:xfrm>
            <a:off x="7861861" y="9028807"/>
            <a:ext cx="3750213" cy="606538"/>
            <a:chOff x="0" y="0"/>
            <a:chExt cx="2506393" cy="405369"/>
          </a:xfrm>
        </p:grpSpPr>
        <p:sp>
          <p:nvSpPr>
            <p:cNvPr id="7" name="Freeform 7"/>
            <p:cNvSpPr/>
            <p:nvPr/>
          </p:nvSpPr>
          <p:spPr>
            <a:xfrm>
              <a:off x="0" y="0"/>
              <a:ext cx="2506393" cy="405370"/>
            </a:xfrm>
            <a:custGeom>
              <a:avLst/>
              <a:gdLst/>
              <a:ahLst/>
              <a:cxnLst/>
              <a:rect l="l" t="t" r="r" b="b"/>
              <a:pathLst>
                <a:path w="2506393" h="405370">
                  <a:moveTo>
                    <a:pt x="2381933" y="59690"/>
                  </a:moveTo>
                  <a:cubicBezTo>
                    <a:pt x="2417493" y="59690"/>
                    <a:pt x="2446703" y="88900"/>
                    <a:pt x="2446703" y="124460"/>
                  </a:cubicBezTo>
                  <a:lnTo>
                    <a:pt x="2446703" y="280909"/>
                  </a:lnTo>
                  <a:cubicBezTo>
                    <a:pt x="2446703" y="316470"/>
                    <a:pt x="2417493" y="345679"/>
                    <a:pt x="2381933" y="345679"/>
                  </a:cubicBezTo>
                  <a:lnTo>
                    <a:pt x="124460" y="345679"/>
                  </a:lnTo>
                  <a:cubicBezTo>
                    <a:pt x="88900" y="345679"/>
                    <a:pt x="59690" y="316470"/>
                    <a:pt x="59690" y="280909"/>
                  </a:cubicBezTo>
                  <a:lnTo>
                    <a:pt x="59690" y="124460"/>
                  </a:lnTo>
                  <a:cubicBezTo>
                    <a:pt x="59690" y="88900"/>
                    <a:pt x="88900" y="59690"/>
                    <a:pt x="124460" y="59690"/>
                  </a:cubicBezTo>
                  <a:lnTo>
                    <a:pt x="2381933" y="59690"/>
                  </a:lnTo>
                  <a:moveTo>
                    <a:pt x="2381933" y="0"/>
                  </a:moveTo>
                  <a:lnTo>
                    <a:pt x="124460" y="0"/>
                  </a:lnTo>
                  <a:cubicBezTo>
                    <a:pt x="55880" y="0"/>
                    <a:pt x="0" y="55880"/>
                    <a:pt x="0" y="124460"/>
                  </a:cubicBezTo>
                  <a:lnTo>
                    <a:pt x="0" y="280909"/>
                  </a:lnTo>
                  <a:cubicBezTo>
                    <a:pt x="0" y="349489"/>
                    <a:pt x="55880" y="405370"/>
                    <a:pt x="124460" y="405370"/>
                  </a:cubicBezTo>
                  <a:lnTo>
                    <a:pt x="2381933" y="405370"/>
                  </a:lnTo>
                  <a:cubicBezTo>
                    <a:pt x="2450513" y="405370"/>
                    <a:pt x="2506393" y="349489"/>
                    <a:pt x="2506393" y="280909"/>
                  </a:cubicBezTo>
                  <a:lnTo>
                    <a:pt x="2506393" y="124460"/>
                  </a:lnTo>
                  <a:cubicBezTo>
                    <a:pt x="2506393" y="55880"/>
                    <a:pt x="2450513" y="0"/>
                    <a:pt x="2381933" y="0"/>
                  </a:cubicBezTo>
                  <a:close/>
                </a:path>
              </a:pathLst>
            </a:custGeom>
            <a:solidFill>
              <a:srgbClr val="FFFFFF"/>
            </a:solidFill>
          </p:spPr>
        </p:sp>
      </p:grpSp>
      <p:grpSp>
        <p:nvGrpSpPr>
          <p:cNvPr id="8" name="Group 8"/>
          <p:cNvGrpSpPr/>
          <p:nvPr/>
        </p:nvGrpSpPr>
        <p:grpSpPr>
          <a:xfrm>
            <a:off x="11105707" y="9112865"/>
            <a:ext cx="456375" cy="445250"/>
            <a:chOff x="0" y="0"/>
            <a:chExt cx="166487" cy="162429"/>
          </a:xfrm>
        </p:grpSpPr>
        <p:sp>
          <p:nvSpPr>
            <p:cNvPr id="9" name="Freeform 9"/>
            <p:cNvSpPr/>
            <p:nvPr/>
          </p:nvSpPr>
          <p:spPr>
            <a:xfrm>
              <a:off x="0" y="0"/>
              <a:ext cx="166487" cy="162429"/>
            </a:xfrm>
            <a:custGeom>
              <a:avLst/>
              <a:gdLst/>
              <a:ahLst/>
              <a:cxnLst/>
              <a:rect l="l" t="t" r="r" b="b"/>
              <a:pathLst>
                <a:path w="166487" h="162429">
                  <a:moveTo>
                    <a:pt x="0" y="0"/>
                  </a:moveTo>
                  <a:lnTo>
                    <a:pt x="166487" y="0"/>
                  </a:lnTo>
                  <a:lnTo>
                    <a:pt x="166487" y="162429"/>
                  </a:lnTo>
                  <a:lnTo>
                    <a:pt x="0" y="162429"/>
                  </a:lnTo>
                  <a:close/>
                </a:path>
              </a:pathLst>
            </a:custGeom>
            <a:solidFill>
              <a:srgbClr val="FFFFFF"/>
            </a:solidFill>
          </p:spPr>
        </p:sp>
      </p:grpSp>
      <p:sp>
        <p:nvSpPr>
          <p:cNvPr id="10" name="Freeform 10"/>
          <p:cNvSpPr/>
          <p:nvPr/>
        </p:nvSpPr>
        <p:spPr>
          <a:xfrm>
            <a:off x="11186489" y="9188085"/>
            <a:ext cx="294811" cy="294811"/>
          </a:xfrm>
          <a:custGeom>
            <a:avLst/>
            <a:gdLst/>
            <a:ahLst/>
            <a:cxnLst/>
            <a:rect l="l" t="t" r="r" b="b"/>
            <a:pathLst>
              <a:path w="294811" h="294811">
                <a:moveTo>
                  <a:pt x="0" y="0"/>
                </a:moveTo>
                <a:lnTo>
                  <a:pt x="294810" y="0"/>
                </a:lnTo>
                <a:lnTo>
                  <a:pt x="294810" y="294810"/>
                </a:lnTo>
                <a:lnTo>
                  <a:pt x="0" y="29481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1" name="Freeform 11"/>
          <p:cNvSpPr/>
          <p:nvPr/>
        </p:nvSpPr>
        <p:spPr>
          <a:xfrm>
            <a:off x="117120" y="156115"/>
            <a:ext cx="5602852" cy="3896821"/>
          </a:xfrm>
          <a:custGeom>
            <a:avLst/>
            <a:gdLst/>
            <a:ahLst/>
            <a:cxnLst/>
            <a:rect l="l" t="t" r="r" b="b"/>
            <a:pathLst>
              <a:path w="5602852" h="3896821">
                <a:moveTo>
                  <a:pt x="0" y="0"/>
                </a:moveTo>
                <a:lnTo>
                  <a:pt x="5602851" y="0"/>
                </a:lnTo>
                <a:lnTo>
                  <a:pt x="5602851" y="3896821"/>
                </a:lnTo>
                <a:lnTo>
                  <a:pt x="0" y="3896821"/>
                </a:lnTo>
                <a:lnTo>
                  <a:pt x="0" y="0"/>
                </a:lnTo>
                <a:close/>
              </a:path>
            </a:pathLst>
          </a:custGeom>
          <a:blipFill>
            <a:blip r:embed="rId5"/>
            <a:stretch>
              <a:fillRect l="-5994" r="-5994"/>
            </a:stretch>
          </a:blipFill>
        </p:spPr>
      </p:sp>
      <p:sp>
        <p:nvSpPr>
          <p:cNvPr id="12" name="Freeform 12"/>
          <p:cNvSpPr/>
          <p:nvPr/>
        </p:nvSpPr>
        <p:spPr>
          <a:xfrm>
            <a:off x="0" y="5118535"/>
            <a:ext cx="5719971" cy="3564912"/>
          </a:xfrm>
          <a:custGeom>
            <a:avLst/>
            <a:gdLst/>
            <a:ahLst/>
            <a:cxnLst/>
            <a:rect l="l" t="t" r="r" b="b"/>
            <a:pathLst>
              <a:path w="5719971" h="3564912">
                <a:moveTo>
                  <a:pt x="0" y="0"/>
                </a:moveTo>
                <a:lnTo>
                  <a:pt x="5719971" y="0"/>
                </a:lnTo>
                <a:lnTo>
                  <a:pt x="5719971" y="3564912"/>
                </a:lnTo>
                <a:lnTo>
                  <a:pt x="0" y="3564912"/>
                </a:lnTo>
                <a:lnTo>
                  <a:pt x="0" y="0"/>
                </a:lnTo>
                <a:close/>
              </a:path>
            </a:pathLst>
          </a:custGeom>
          <a:blipFill>
            <a:blip r:embed="rId6"/>
            <a:stretch>
              <a:fillRect/>
            </a:stretch>
          </a:blipFill>
        </p:spPr>
      </p:sp>
      <p:sp>
        <p:nvSpPr>
          <p:cNvPr id="13" name="TextBox 13"/>
          <p:cNvSpPr txBox="1"/>
          <p:nvPr/>
        </p:nvSpPr>
        <p:spPr>
          <a:xfrm>
            <a:off x="5876326" y="70390"/>
            <a:ext cx="12229788" cy="1553025"/>
          </a:xfrm>
          <a:prstGeom prst="rect">
            <a:avLst/>
          </a:prstGeom>
        </p:spPr>
        <p:txBody>
          <a:bodyPr lIns="0" tIns="0" rIns="0" bIns="0" rtlCol="0" anchor="t">
            <a:spAutoFit/>
          </a:bodyPr>
          <a:lstStyle/>
          <a:p>
            <a:pPr algn="ctr">
              <a:lnSpc>
                <a:spcPts val="6275"/>
              </a:lnSpc>
              <a:spcBef>
                <a:spcPct val="0"/>
              </a:spcBef>
            </a:pPr>
            <a:r>
              <a:rPr lang="en-US" sz="4482">
                <a:solidFill>
                  <a:srgbClr val="2F66DC"/>
                </a:solidFill>
                <a:latin typeface="Raleway Heavy"/>
                <a:ea typeface="Raleway Heavy"/>
                <a:cs typeface="Raleway Heavy"/>
                <a:sym typeface="Raleway Heavy"/>
              </a:rPr>
              <a:t>CADRE JURIDIQUE, CONVENTIONNEL ET RÈGLEMENTAIRE</a:t>
            </a:r>
          </a:p>
        </p:txBody>
      </p:sp>
      <p:sp>
        <p:nvSpPr>
          <p:cNvPr id="14" name="TextBox 14"/>
          <p:cNvSpPr txBox="1"/>
          <p:nvPr/>
        </p:nvSpPr>
        <p:spPr>
          <a:xfrm>
            <a:off x="5968765" y="1796255"/>
            <a:ext cx="12044910" cy="7306742"/>
          </a:xfrm>
          <a:prstGeom prst="rect">
            <a:avLst/>
          </a:prstGeom>
        </p:spPr>
        <p:txBody>
          <a:bodyPr lIns="0" tIns="0" rIns="0" bIns="0" rtlCol="0" anchor="t">
            <a:spAutoFit/>
          </a:bodyPr>
          <a:lstStyle/>
          <a:p>
            <a:pPr algn="l">
              <a:lnSpc>
                <a:spcPts val="4141"/>
              </a:lnSpc>
            </a:pPr>
            <a:r>
              <a:rPr lang="en-US" sz="2957">
                <a:solidFill>
                  <a:srgbClr val="FFFFFF"/>
                </a:solidFill>
                <a:latin typeface="Source Sans Pro"/>
                <a:ea typeface="Source Sans Pro"/>
                <a:cs typeface="Source Sans Pro"/>
                <a:sym typeface="Source Sans Pro"/>
              </a:rPr>
              <a:t>Acquis en Matière de Lutte contre le Travail des Enfants (jusqu'en 2022) :</a:t>
            </a:r>
          </a:p>
          <a:p>
            <a:pPr marL="638627" lvl="1" indent="-319314" algn="l">
              <a:lnSpc>
                <a:spcPts val="4141"/>
              </a:lnSpc>
              <a:buFont typeface="Arial"/>
              <a:buChar char="•"/>
            </a:pPr>
            <a:r>
              <a:rPr lang="en-US" sz="2957">
                <a:solidFill>
                  <a:srgbClr val="FFFFFF"/>
                </a:solidFill>
                <a:latin typeface="Source Sans Pro"/>
                <a:ea typeface="Source Sans Pro"/>
                <a:cs typeface="Source Sans Pro"/>
                <a:sym typeface="Source Sans Pro"/>
              </a:rPr>
              <a:t>Éducation et Formation :</a:t>
            </a:r>
          </a:p>
          <a:p>
            <a:pPr marL="1277255" lvl="2" indent="-425752" algn="l">
              <a:lnSpc>
                <a:spcPts val="4141"/>
              </a:lnSpc>
              <a:buFont typeface="Arial"/>
              <a:buChar char="⚬"/>
            </a:pPr>
            <a:r>
              <a:rPr lang="en-US" sz="2957">
                <a:solidFill>
                  <a:srgbClr val="FFFFFF"/>
                </a:solidFill>
                <a:latin typeface="Source Sans Pro"/>
                <a:ea typeface="Source Sans Pro"/>
                <a:cs typeface="Source Sans Pro"/>
                <a:sym typeface="Source Sans Pro"/>
              </a:rPr>
              <a:t>Octroi de bourses scolaires et de formations professionnelles à 238 660 enfants démunis.</a:t>
            </a:r>
          </a:p>
          <a:p>
            <a:pPr marL="1277255" lvl="2" indent="-425752" algn="l">
              <a:lnSpc>
                <a:spcPts val="4141"/>
              </a:lnSpc>
              <a:buFont typeface="Arial"/>
              <a:buChar char="⚬"/>
            </a:pPr>
            <a:r>
              <a:rPr lang="en-US" sz="2957">
                <a:solidFill>
                  <a:srgbClr val="FFFFFF"/>
                </a:solidFill>
                <a:latin typeface="Source Sans Pro"/>
                <a:ea typeface="Source Sans Pro"/>
                <a:cs typeface="Source Sans Pro"/>
                <a:sym typeface="Source Sans Pro"/>
              </a:rPr>
              <a:t>Parrainage de 3 966 enfants et distribution de kits scolaires à 91 000 élèves.</a:t>
            </a:r>
          </a:p>
          <a:p>
            <a:pPr marL="638627" lvl="1" indent="-319314" algn="l">
              <a:lnSpc>
                <a:spcPts val="4141"/>
              </a:lnSpc>
              <a:buFont typeface="Arial"/>
              <a:buChar char="•"/>
            </a:pPr>
            <a:r>
              <a:rPr lang="en-US" sz="2957">
                <a:solidFill>
                  <a:srgbClr val="FFFFFF"/>
                </a:solidFill>
                <a:latin typeface="Source Sans Pro"/>
                <a:ea typeface="Source Sans Pro"/>
                <a:cs typeface="Source Sans Pro"/>
                <a:sym typeface="Source Sans Pro"/>
              </a:rPr>
              <a:t>Protection et Soutien :</a:t>
            </a:r>
          </a:p>
          <a:p>
            <a:pPr marL="1277255" lvl="2" indent="-425752" algn="l">
              <a:lnSpc>
                <a:spcPts val="4141"/>
              </a:lnSpc>
              <a:buFont typeface="Arial"/>
              <a:buChar char="⚬"/>
            </a:pPr>
            <a:r>
              <a:rPr lang="en-US" sz="2957">
                <a:solidFill>
                  <a:srgbClr val="FFFFFF"/>
                </a:solidFill>
                <a:latin typeface="Source Sans Pro"/>
                <a:ea typeface="Source Sans Pro"/>
                <a:cs typeface="Source Sans Pro"/>
                <a:sym typeface="Source Sans Pro"/>
              </a:rPr>
              <a:t>Soutien à 9 097 ménages vulnérables via des AGR et distribution de cash à 210 582 ménages.</a:t>
            </a:r>
          </a:p>
          <a:p>
            <a:pPr marL="1277255" lvl="2" indent="-425752" algn="l">
              <a:lnSpc>
                <a:spcPts val="4141"/>
              </a:lnSpc>
              <a:buFont typeface="Arial"/>
              <a:buChar char="⚬"/>
            </a:pPr>
            <a:r>
              <a:rPr lang="en-US" sz="2957">
                <a:solidFill>
                  <a:srgbClr val="FFFFFF"/>
                </a:solidFill>
                <a:latin typeface="Source Sans Pro"/>
                <a:ea typeface="Source Sans Pro"/>
                <a:cs typeface="Source Sans Pro"/>
                <a:sym typeface="Source Sans Pro"/>
              </a:rPr>
              <a:t>Surveillance de 1 109 lieux de travail à fort potentiel de pires formes de travail des enfants (PFTE).</a:t>
            </a:r>
          </a:p>
          <a:p>
            <a:pPr marL="1277255" lvl="2" indent="-425752" algn="l">
              <a:lnSpc>
                <a:spcPts val="4141"/>
              </a:lnSpc>
              <a:buFont typeface="Arial"/>
              <a:buChar char="⚬"/>
            </a:pPr>
            <a:r>
              <a:rPr lang="en-US" sz="2957">
                <a:solidFill>
                  <a:srgbClr val="FFFFFF"/>
                </a:solidFill>
                <a:latin typeface="Source Sans Pro"/>
                <a:ea typeface="Source Sans Pro"/>
                <a:cs typeface="Source Sans Pro"/>
                <a:sym typeface="Source Sans Pro"/>
              </a:rPr>
              <a:t>Réintégration de 4 736 enfants victimes de PFTE dans leur famille, et rapatriement de 1 301 enfants victimes de traite.</a:t>
            </a:r>
          </a:p>
          <a:p>
            <a:pPr algn="l">
              <a:lnSpc>
                <a:spcPts val="4141"/>
              </a:lnSpc>
              <a:spcBef>
                <a:spcPct val="0"/>
              </a:spcBef>
            </a:pPr>
            <a:endParaRPr lang="en-US" sz="2957">
              <a:solidFill>
                <a:srgbClr val="FFFFFF"/>
              </a:solidFill>
              <a:latin typeface="Source Sans Pro"/>
              <a:ea typeface="Source Sans Pro"/>
              <a:cs typeface="Source Sans Pro"/>
              <a:sym typeface="Source Sans Pro"/>
            </a:endParaRPr>
          </a:p>
        </p:txBody>
      </p:sp>
      <p:sp>
        <p:nvSpPr>
          <p:cNvPr id="15" name="TextBox 15"/>
          <p:cNvSpPr txBox="1"/>
          <p:nvPr/>
        </p:nvSpPr>
        <p:spPr>
          <a:xfrm>
            <a:off x="8029279" y="9141426"/>
            <a:ext cx="2987527" cy="341506"/>
          </a:xfrm>
          <a:prstGeom prst="rect">
            <a:avLst/>
          </a:prstGeom>
        </p:spPr>
        <p:txBody>
          <a:bodyPr lIns="0" tIns="0" rIns="0" bIns="0" rtlCol="0" anchor="t">
            <a:spAutoFit/>
          </a:bodyPr>
          <a:lstStyle/>
          <a:p>
            <a:pPr algn="ctr">
              <a:lnSpc>
                <a:spcPts val="2701"/>
              </a:lnSpc>
              <a:spcBef>
                <a:spcPct val="0"/>
              </a:spcBef>
            </a:pPr>
            <a:r>
              <a:rPr lang="en-US" sz="1929">
                <a:solidFill>
                  <a:srgbClr val="FFFFFF"/>
                </a:solidFill>
                <a:latin typeface="Source Sans Pro"/>
                <a:ea typeface="Source Sans Pro"/>
                <a:cs typeface="Source Sans Pro"/>
                <a:sym typeface="Source Sans Pro"/>
              </a:rPr>
              <a:t>www.insd.bf</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5876326" y="0"/>
            <a:ext cx="12411674" cy="1641211"/>
            <a:chOff x="0" y="0"/>
            <a:chExt cx="4198517" cy="555175"/>
          </a:xfrm>
        </p:grpSpPr>
        <p:sp>
          <p:nvSpPr>
            <p:cNvPr id="4" name="Freeform 4"/>
            <p:cNvSpPr/>
            <p:nvPr/>
          </p:nvSpPr>
          <p:spPr>
            <a:xfrm>
              <a:off x="0" y="0"/>
              <a:ext cx="4198517" cy="555175"/>
            </a:xfrm>
            <a:custGeom>
              <a:avLst/>
              <a:gdLst/>
              <a:ahLst/>
              <a:cxnLst/>
              <a:rect l="l" t="t" r="r" b="b"/>
              <a:pathLst>
                <a:path w="4198517" h="555175">
                  <a:moveTo>
                    <a:pt x="0" y="0"/>
                  </a:moveTo>
                  <a:lnTo>
                    <a:pt x="4198517" y="0"/>
                  </a:lnTo>
                  <a:lnTo>
                    <a:pt x="4198517" y="555175"/>
                  </a:lnTo>
                  <a:lnTo>
                    <a:pt x="0" y="555175"/>
                  </a:lnTo>
                  <a:close/>
                </a:path>
              </a:pathLst>
            </a:custGeom>
            <a:solidFill>
              <a:srgbClr val="FFFFFF"/>
            </a:solidFill>
          </p:spPr>
        </p:sp>
      </p:grpSp>
      <p:sp>
        <p:nvSpPr>
          <p:cNvPr id="5" name="AutoShape 5"/>
          <p:cNvSpPr/>
          <p:nvPr/>
        </p:nvSpPr>
        <p:spPr>
          <a:xfrm>
            <a:off x="6422782" y="2911260"/>
            <a:ext cx="11242071" cy="0"/>
          </a:xfrm>
          <a:prstGeom prst="line">
            <a:avLst/>
          </a:prstGeom>
          <a:ln w="57150" cap="rnd">
            <a:solidFill>
              <a:srgbClr val="2F66DC"/>
            </a:solidFill>
            <a:prstDash val="sysDot"/>
            <a:headEnd type="none" w="sm" len="sm"/>
            <a:tailEnd type="none" w="sm" len="sm"/>
          </a:ln>
        </p:spPr>
      </p:sp>
      <p:grpSp>
        <p:nvGrpSpPr>
          <p:cNvPr id="6" name="Group 6"/>
          <p:cNvGrpSpPr/>
          <p:nvPr/>
        </p:nvGrpSpPr>
        <p:grpSpPr>
          <a:xfrm>
            <a:off x="7861861" y="9028807"/>
            <a:ext cx="3750213" cy="606538"/>
            <a:chOff x="0" y="0"/>
            <a:chExt cx="2506393" cy="405369"/>
          </a:xfrm>
        </p:grpSpPr>
        <p:sp>
          <p:nvSpPr>
            <p:cNvPr id="7" name="Freeform 7"/>
            <p:cNvSpPr/>
            <p:nvPr/>
          </p:nvSpPr>
          <p:spPr>
            <a:xfrm>
              <a:off x="0" y="0"/>
              <a:ext cx="2506393" cy="405370"/>
            </a:xfrm>
            <a:custGeom>
              <a:avLst/>
              <a:gdLst/>
              <a:ahLst/>
              <a:cxnLst/>
              <a:rect l="l" t="t" r="r" b="b"/>
              <a:pathLst>
                <a:path w="2506393" h="405370">
                  <a:moveTo>
                    <a:pt x="2381933" y="59690"/>
                  </a:moveTo>
                  <a:cubicBezTo>
                    <a:pt x="2417493" y="59690"/>
                    <a:pt x="2446703" y="88900"/>
                    <a:pt x="2446703" y="124460"/>
                  </a:cubicBezTo>
                  <a:lnTo>
                    <a:pt x="2446703" y="280909"/>
                  </a:lnTo>
                  <a:cubicBezTo>
                    <a:pt x="2446703" y="316470"/>
                    <a:pt x="2417493" y="345679"/>
                    <a:pt x="2381933" y="345679"/>
                  </a:cubicBezTo>
                  <a:lnTo>
                    <a:pt x="124460" y="345679"/>
                  </a:lnTo>
                  <a:cubicBezTo>
                    <a:pt x="88900" y="345679"/>
                    <a:pt x="59690" y="316470"/>
                    <a:pt x="59690" y="280909"/>
                  </a:cubicBezTo>
                  <a:lnTo>
                    <a:pt x="59690" y="124460"/>
                  </a:lnTo>
                  <a:cubicBezTo>
                    <a:pt x="59690" y="88900"/>
                    <a:pt x="88900" y="59690"/>
                    <a:pt x="124460" y="59690"/>
                  </a:cubicBezTo>
                  <a:lnTo>
                    <a:pt x="2381933" y="59690"/>
                  </a:lnTo>
                  <a:moveTo>
                    <a:pt x="2381933" y="0"/>
                  </a:moveTo>
                  <a:lnTo>
                    <a:pt x="124460" y="0"/>
                  </a:lnTo>
                  <a:cubicBezTo>
                    <a:pt x="55880" y="0"/>
                    <a:pt x="0" y="55880"/>
                    <a:pt x="0" y="124460"/>
                  </a:cubicBezTo>
                  <a:lnTo>
                    <a:pt x="0" y="280909"/>
                  </a:lnTo>
                  <a:cubicBezTo>
                    <a:pt x="0" y="349489"/>
                    <a:pt x="55880" y="405370"/>
                    <a:pt x="124460" y="405370"/>
                  </a:cubicBezTo>
                  <a:lnTo>
                    <a:pt x="2381933" y="405370"/>
                  </a:lnTo>
                  <a:cubicBezTo>
                    <a:pt x="2450513" y="405370"/>
                    <a:pt x="2506393" y="349489"/>
                    <a:pt x="2506393" y="280909"/>
                  </a:cubicBezTo>
                  <a:lnTo>
                    <a:pt x="2506393" y="124460"/>
                  </a:lnTo>
                  <a:cubicBezTo>
                    <a:pt x="2506393" y="55880"/>
                    <a:pt x="2450513" y="0"/>
                    <a:pt x="2381933" y="0"/>
                  </a:cubicBezTo>
                  <a:close/>
                </a:path>
              </a:pathLst>
            </a:custGeom>
            <a:solidFill>
              <a:srgbClr val="FFFFFF"/>
            </a:solidFill>
          </p:spPr>
        </p:sp>
      </p:grpSp>
      <p:grpSp>
        <p:nvGrpSpPr>
          <p:cNvPr id="8" name="Group 8"/>
          <p:cNvGrpSpPr/>
          <p:nvPr/>
        </p:nvGrpSpPr>
        <p:grpSpPr>
          <a:xfrm>
            <a:off x="11105707" y="9112865"/>
            <a:ext cx="456375" cy="445250"/>
            <a:chOff x="0" y="0"/>
            <a:chExt cx="166487" cy="162429"/>
          </a:xfrm>
        </p:grpSpPr>
        <p:sp>
          <p:nvSpPr>
            <p:cNvPr id="9" name="Freeform 9"/>
            <p:cNvSpPr/>
            <p:nvPr/>
          </p:nvSpPr>
          <p:spPr>
            <a:xfrm>
              <a:off x="0" y="0"/>
              <a:ext cx="166487" cy="162429"/>
            </a:xfrm>
            <a:custGeom>
              <a:avLst/>
              <a:gdLst/>
              <a:ahLst/>
              <a:cxnLst/>
              <a:rect l="l" t="t" r="r" b="b"/>
              <a:pathLst>
                <a:path w="166487" h="162429">
                  <a:moveTo>
                    <a:pt x="0" y="0"/>
                  </a:moveTo>
                  <a:lnTo>
                    <a:pt x="166487" y="0"/>
                  </a:lnTo>
                  <a:lnTo>
                    <a:pt x="166487" y="162429"/>
                  </a:lnTo>
                  <a:lnTo>
                    <a:pt x="0" y="162429"/>
                  </a:lnTo>
                  <a:close/>
                </a:path>
              </a:pathLst>
            </a:custGeom>
            <a:solidFill>
              <a:srgbClr val="FFFFFF"/>
            </a:solidFill>
          </p:spPr>
        </p:sp>
      </p:grpSp>
      <p:sp>
        <p:nvSpPr>
          <p:cNvPr id="10" name="Freeform 10"/>
          <p:cNvSpPr/>
          <p:nvPr/>
        </p:nvSpPr>
        <p:spPr>
          <a:xfrm>
            <a:off x="11186489" y="9188085"/>
            <a:ext cx="294811" cy="294811"/>
          </a:xfrm>
          <a:custGeom>
            <a:avLst/>
            <a:gdLst/>
            <a:ahLst/>
            <a:cxnLst/>
            <a:rect l="l" t="t" r="r" b="b"/>
            <a:pathLst>
              <a:path w="294811" h="294811">
                <a:moveTo>
                  <a:pt x="0" y="0"/>
                </a:moveTo>
                <a:lnTo>
                  <a:pt x="294810" y="0"/>
                </a:lnTo>
                <a:lnTo>
                  <a:pt x="294810" y="294810"/>
                </a:lnTo>
                <a:lnTo>
                  <a:pt x="0" y="29481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1" name="Freeform 11"/>
          <p:cNvSpPr/>
          <p:nvPr/>
        </p:nvSpPr>
        <p:spPr>
          <a:xfrm>
            <a:off x="117120" y="156115"/>
            <a:ext cx="5602852" cy="3896821"/>
          </a:xfrm>
          <a:custGeom>
            <a:avLst/>
            <a:gdLst/>
            <a:ahLst/>
            <a:cxnLst/>
            <a:rect l="l" t="t" r="r" b="b"/>
            <a:pathLst>
              <a:path w="5602852" h="3896821">
                <a:moveTo>
                  <a:pt x="0" y="0"/>
                </a:moveTo>
                <a:lnTo>
                  <a:pt x="5602851" y="0"/>
                </a:lnTo>
                <a:lnTo>
                  <a:pt x="5602851" y="3896821"/>
                </a:lnTo>
                <a:lnTo>
                  <a:pt x="0" y="3896821"/>
                </a:lnTo>
                <a:lnTo>
                  <a:pt x="0" y="0"/>
                </a:lnTo>
                <a:close/>
              </a:path>
            </a:pathLst>
          </a:custGeom>
          <a:blipFill>
            <a:blip r:embed="rId5"/>
            <a:stretch>
              <a:fillRect l="-5994" r="-5994"/>
            </a:stretch>
          </a:blipFill>
        </p:spPr>
      </p:sp>
      <p:sp>
        <p:nvSpPr>
          <p:cNvPr id="12" name="Freeform 12"/>
          <p:cNvSpPr/>
          <p:nvPr/>
        </p:nvSpPr>
        <p:spPr>
          <a:xfrm>
            <a:off x="0" y="5118535"/>
            <a:ext cx="5719971" cy="3564912"/>
          </a:xfrm>
          <a:custGeom>
            <a:avLst/>
            <a:gdLst/>
            <a:ahLst/>
            <a:cxnLst/>
            <a:rect l="l" t="t" r="r" b="b"/>
            <a:pathLst>
              <a:path w="5719971" h="3564912">
                <a:moveTo>
                  <a:pt x="0" y="0"/>
                </a:moveTo>
                <a:lnTo>
                  <a:pt x="5719971" y="0"/>
                </a:lnTo>
                <a:lnTo>
                  <a:pt x="5719971" y="3564912"/>
                </a:lnTo>
                <a:lnTo>
                  <a:pt x="0" y="3564912"/>
                </a:lnTo>
                <a:lnTo>
                  <a:pt x="0" y="0"/>
                </a:lnTo>
                <a:close/>
              </a:path>
            </a:pathLst>
          </a:custGeom>
          <a:blipFill>
            <a:blip r:embed="rId6"/>
            <a:stretch>
              <a:fillRect/>
            </a:stretch>
          </a:blipFill>
        </p:spPr>
      </p:sp>
      <p:sp>
        <p:nvSpPr>
          <p:cNvPr id="13" name="TextBox 13"/>
          <p:cNvSpPr txBox="1"/>
          <p:nvPr/>
        </p:nvSpPr>
        <p:spPr>
          <a:xfrm>
            <a:off x="5876326" y="70390"/>
            <a:ext cx="12229788" cy="762450"/>
          </a:xfrm>
          <a:prstGeom prst="rect">
            <a:avLst/>
          </a:prstGeom>
        </p:spPr>
        <p:txBody>
          <a:bodyPr lIns="0" tIns="0" rIns="0" bIns="0" rtlCol="0" anchor="t">
            <a:spAutoFit/>
          </a:bodyPr>
          <a:lstStyle/>
          <a:p>
            <a:pPr algn="ctr">
              <a:lnSpc>
                <a:spcPts val="6275"/>
              </a:lnSpc>
              <a:spcBef>
                <a:spcPct val="0"/>
              </a:spcBef>
            </a:pPr>
            <a:r>
              <a:rPr lang="en-US" sz="4482">
                <a:solidFill>
                  <a:srgbClr val="2F66DC"/>
                </a:solidFill>
                <a:latin typeface="Raleway Heavy"/>
                <a:ea typeface="Raleway Heavy"/>
                <a:cs typeface="Raleway Heavy"/>
                <a:sym typeface="Raleway Heavy"/>
              </a:rPr>
              <a:t>PRESENTATION DE L’ENTE</a:t>
            </a:r>
          </a:p>
        </p:txBody>
      </p:sp>
      <p:sp>
        <p:nvSpPr>
          <p:cNvPr id="14" name="TextBox 14"/>
          <p:cNvSpPr txBox="1"/>
          <p:nvPr/>
        </p:nvSpPr>
        <p:spPr>
          <a:xfrm>
            <a:off x="5968765" y="1767680"/>
            <a:ext cx="11696088" cy="6900614"/>
          </a:xfrm>
          <a:prstGeom prst="rect">
            <a:avLst/>
          </a:prstGeom>
        </p:spPr>
        <p:txBody>
          <a:bodyPr lIns="0" tIns="0" rIns="0" bIns="0" rtlCol="0" anchor="t">
            <a:spAutoFit/>
          </a:bodyPr>
          <a:lstStyle/>
          <a:p>
            <a:pPr algn="l">
              <a:lnSpc>
                <a:spcPts val="5001"/>
              </a:lnSpc>
              <a:spcBef>
                <a:spcPct val="0"/>
              </a:spcBef>
            </a:pPr>
            <a:r>
              <a:rPr lang="en-US" sz="3572">
                <a:solidFill>
                  <a:srgbClr val="FF914D"/>
                </a:solidFill>
                <a:latin typeface="Source Sans Pro"/>
                <a:ea typeface="Source Sans Pro"/>
                <a:cs typeface="Source Sans Pro"/>
                <a:sym typeface="Source Sans Pro"/>
              </a:rPr>
              <a:t>Phase préparatoire :</a:t>
            </a:r>
            <a:r>
              <a:rPr lang="en-US" sz="3572">
                <a:solidFill>
                  <a:srgbClr val="FFFFFF"/>
                </a:solidFill>
                <a:latin typeface="Source Sans Pro"/>
                <a:ea typeface="Source Sans Pro"/>
                <a:cs typeface="Source Sans Pro"/>
                <a:sym typeface="Source Sans Pro"/>
              </a:rPr>
              <a:t> L'enquête s'inscrit dans les efforts du Burkina Faso pour lutter contre le travail des enfants, particulièrement ses pires formes. Elle fait suite aux constats alarmants du rapport 2016 de l'OIT, indiquant une forte prévalence du travail des enfants, surtout en Afrique. L'enquête de 2006 réalisée par l'INSD avait déjà montré que 41,1% des enfants de 5 à 17 ans étaient économiquement actifs. Face à ces réalités, l'INSD et le Ministère en charge du travail ont mobilisé des fonds pour l'édition 2022 de l'ENTE, avec pour objectif principal de fournir des informations actualisées sur le travail des enfants.</a:t>
            </a:r>
          </a:p>
        </p:txBody>
      </p:sp>
      <p:sp>
        <p:nvSpPr>
          <p:cNvPr id="15" name="TextBox 15"/>
          <p:cNvSpPr txBox="1"/>
          <p:nvPr/>
        </p:nvSpPr>
        <p:spPr>
          <a:xfrm>
            <a:off x="8029279" y="9141426"/>
            <a:ext cx="2987527" cy="341506"/>
          </a:xfrm>
          <a:prstGeom prst="rect">
            <a:avLst/>
          </a:prstGeom>
        </p:spPr>
        <p:txBody>
          <a:bodyPr lIns="0" tIns="0" rIns="0" bIns="0" rtlCol="0" anchor="t">
            <a:spAutoFit/>
          </a:bodyPr>
          <a:lstStyle/>
          <a:p>
            <a:pPr algn="ctr">
              <a:lnSpc>
                <a:spcPts val="2701"/>
              </a:lnSpc>
              <a:spcBef>
                <a:spcPct val="0"/>
              </a:spcBef>
            </a:pPr>
            <a:r>
              <a:rPr lang="en-US" sz="1929">
                <a:solidFill>
                  <a:srgbClr val="FFFFFF"/>
                </a:solidFill>
                <a:latin typeface="Source Sans Pro"/>
                <a:ea typeface="Source Sans Pro"/>
                <a:cs typeface="Source Sans Pro"/>
                <a:sym typeface="Source Sans Pro"/>
              </a:rPr>
              <a:t>www.insd.bf</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5876326" y="0"/>
            <a:ext cx="12411674" cy="1641211"/>
            <a:chOff x="0" y="0"/>
            <a:chExt cx="4198517" cy="555175"/>
          </a:xfrm>
        </p:grpSpPr>
        <p:sp>
          <p:nvSpPr>
            <p:cNvPr id="4" name="Freeform 4"/>
            <p:cNvSpPr/>
            <p:nvPr/>
          </p:nvSpPr>
          <p:spPr>
            <a:xfrm>
              <a:off x="0" y="0"/>
              <a:ext cx="4198517" cy="555175"/>
            </a:xfrm>
            <a:custGeom>
              <a:avLst/>
              <a:gdLst/>
              <a:ahLst/>
              <a:cxnLst/>
              <a:rect l="l" t="t" r="r" b="b"/>
              <a:pathLst>
                <a:path w="4198517" h="555175">
                  <a:moveTo>
                    <a:pt x="0" y="0"/>
                  </a:moveTo>
                  <a:lnTo>
                    <a:pt x="4198517" y="0"/>
                  </a:lnTo>
                  <a:lnTo>
                    <a:pt x="4198517" y="555175"/>
                  </a:lnTo>
                  <a:lnTo>
                    <a:pt x="0" y="555175"/>
                  </a:lnTo>
                  <a:close/>
                </a:path>
              </a:pathLst>
            </a:custGeom>
            <a:solidFill>
              <a:srgbClr val="FFFFFF"/>
            </a:solidFill>
          </p:spPr>
        </p:sp>
      </p:grpSp>
      <p:sp>
        <p:nvSpPr>
          <p:cNvPr id="5" name="AutoShape 5"/>
          <p:cNvSpPr/>
          <p:nvPr/>
        </p:nvSpPr>
        <p:spPr>
          <a:xfrm>
            <a:off x="6422782" y="2911260"/>
            <a:ext cx="11242071" cy="0"/>
          </a:xfrm>
          <a:prstGeom prst="line">
            <a:avLst/>
          </a:prstGeom>
          <a:ln w="57150" cap="rnd">
            <a:solidFill>
              <a:srgbClr val="2F66DC"/>
            </a:solidFill>
            <a:prstDash val="sysDot"/>
            <a:headEnd type="none" w="sm" len="sm"/>
            <a:tailEnd type="none" w="sm" len="sm"/>
          </a:ln>
        </p:spPr>
      </p:sp>
      <p:grpSp>
        <p:nvGrpSpPr>
          <p:cNvPr id="6" name="Group 6"/>
          <p:cNvGrpSpPr/>
          <p:nvPr/>
        </p:nvGrpSpPr>
        <p:grpSpPr>
          <a:xfrm>
            <a:off x="7861861" y="9028807"/>
            <a:ext cx="3750213" cy="606538"/>
            <a:chOff x="0" y="0"/>
            <a:chExt cx="2506393" cy="405369"/>
          </a:xfrm>
        </p:grpSpPr>
        <p:sp>
          <p:nvSpPr>
            <p:cNvPr id="7" name="Freeform 7"/>
            <p:cNvSpPr/>
            <p:nvPr/>
          </p:nvSpPr>
          <p:spPr>
            <a:xfrm>
              <a:off x="0" y="0"/>
              <a:ext cx="2506393" cy="405370"/>
            </a:xfrm>
            <a:custGeom>
              <a:avLst/>
              <a:gdLst/>
              <a:ahLst/>
              <a:cxnLst/>
              <a:rect l="l" t="t" r="r" b="b"/>
              <a:pathLst>
                <a:path w="2506393" h="405370">
                  <a:moveTo>
                    <a:pt x="2381933" y="59690"/>
                  </a:moveTo>
                  <a:cubicBezTo>
                    <a:pt x="2417493" y="59690"/>
                    <a:pt x="2446703" y="88900"/>
                    <a:pt x="2446703" y="124460"/>
                  </a:cubicBezTo>
                  <a:lnTo>
                    <a:pt x="2446703" y="280909"/>
                  </a:lnTo>
                  <a:cubicBezTo>
                    <a:pt x="2446703" y="316470"/>
                    <a:pt x="2417493" y="345679"/>
                    <a:pt x="2381933" y="345679"/>
                  </a:cubicBezTo>
                  <a:lnTo>
                    <a:pt x="124460" y="345679"/>
                  </a:lnTo>
                  <a:cubicBezTo>
                    <a:pt x="88900" y="345679"/>
                    <a:pt x="59690" y="316470"/>
                    <a:pt x="59690" y="280909"/>
                  </a:cubicBezTo>
                  <a:lnTo>
                    <a:pt x="59690" y="124460"/>
                  </a:lnTo>
                  <a:cubicBezTo>
                    <a:pt x="59690" y="88900"/>
                    <a:pt x="88900" y="59690"/>
                    <a:pt x="124460" y="59690"/>
                  </a:cubicBezTo>
                  <a:lnTo>
                    <a:pt x="2381933" y="59690"/>
                  </a:lnTo>
                  <a:moveTo>
                    <a:pt x="2381933" y="0"/>
                  </a:moveTo>
                  <a:lnTo>
                    <a:pt x="124460" y="0"/>
                  </a:lnTo>
                  <a:cubicBezTo>
                    <a:pt x="55880" y="0"/>
                    <a:pt x="0" y="55880"/>
                    <a:pt x="0" y="124460"/>
                  </a:cubicBezTo>
                  <a:lnTo>
                    <a:pt x="0" y="280909"/>
                  </a:lnTo>
                  <a:cubicBezTo>
                    <a:pt x="0" y="349489"/>
                    <a:pt x="55880" y="405370"/>
                    <a:pt x="124460" y="405370"/>
                  </a:cubicBezTo>
                  <a:lnTo>
                    <a:pt x="2381933" y="405370"/>
                  </a:lnTo>
                  <a:cubicBezTo>
                    <a:pt x="2450513" y="405370"/>
                    <a:pt x="2506393" y="349489"/>
                    <a:pt x="2506393" y="280909"/>
                  </a:cubicBezTo>
                  <a:lnTo>
                    <a:pt x="2506393" y="124460"/>
                  </a:lnTo>
                  <a:cubicBezTo>
                    <a:pt x="2506393" y="55880"/>
                    <a:pt x="2450513" y="0"/>
                    <a:pt x="2381933" y="0"/>
                  </a:cubicBezTo>
                  <a:close/>
                </a:path>
              </a:pathLst>
            </a:custGeom>
            <a:solidFill>
              <a:srgbClr val="FFFFFF"/>
            </a:solidFill>
          </p:spPr>
        </p:sp>
      </p:grpSp>
      <p:grpSp>
        <p:nvGrpSpPr>
          <p:cNvPr id="8" name="Group 8"/>
          <p:cNvGrpSpPr/>
          <p:nvPr/>
        </p:nvGrpSpPr>
        <p:grpSpPr>
          <a:xfrm>
            <a:off x="11105707" y="9112865"/>
            <a:ext cx="456375" cy="445250"/>
            <a:chOff x="0" y="0"/>
            <a:chExt cx="166487" cy="162429"/>
          </a:xfrm>
        </p:grpSpPr>
        <p:sp>
          <p:nvSpPr>
            <p:cNvPr id="9" name="Freeform 9"/>
            <p:cNvSpPr/>
            <p:nvPr/>
          </p:nvSpPr>
          <p:spPr>
            <a:xfrm>
              <a:off x="0" y="0"/>
              <a:ext cx="166487" cy="162429"/>
            </a:xfrm>
            <a:custGeom>
              <a:avLst/>
              <a:gdLst/>
              <a:ahLst/>
              <a:cxnLst/>
              <a:rect l="l" t="t" r="r" b="b"/>
              <a:pathLst>
                <a:path w="166487" h="162429">
                  <a:moveTo>
                    <a:pt x="0" y="0"/>
                  </a:moveTo>
                  <a:lnTo>
                    <a:pt x="166487" y="0"/>
                  </a:lnTo>
                  <a:lnTo>
                    <a:pt x="166487" y="162429"/>
                  </a:lnTo>
                  <a:lnTo>
                    <a:pt x="0" y="162429"/>
                  </a:lnTo>
                  <a:close/>
                </a:path>
              </a:pathLst>
            </a:custGeom>
            <a:solidFill>
              <a:srgbClr val="FFFFFF"/>
            </a:solidFill>
          </p:spPr>
        </p:sp>
      </p:grpSp>
      <p:sp>
        <p:nvSpPr>
          <p:cNvPr id="10" name="Freeform 10"/>
          <p:cNvSpPr/>
          <p:nvPr/>
        </p:nvSpPr>
        <p:spPr>
          <a:xfrm>
            <a:off x="11186489" y="9188085"/>
            <a:ext cx="294811" cy="294811"/>
          </a:xfrm>
          <a:custGeom>
            <a:avLst/>
            <a:gdLst/>
            <a:ahLst/>
            <a:cxnLst/>
            <a:rect l="l" t="t" r="r" b="b"/>
            <a:pathLst>
              <a:path w="294811" h="294811">
                <a:moveTo>
                  <a:pt x="0" y="0"/>
                </a:moveTo>
                <a:lnTo>
                  <a:pt x="294810" y="0"/>
                </a:lnTo>
                <a:lnTo>
                  <a:pt x="294810" y="294810"/>
                </a:lnTo>
                <a:lnTo>
                  <a:pt x="0" y="29481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1" name="Freeform 11"/>
          <p:cNvSpPr/>
          <p:nvPr/>
        </p:nvSpPr>
        <p:spPr>
          <a:xfrm>
            <a:off x="117120" y="156115"/>
            <a:ext cx="5602852" cy="3896821"/>
          </a:xfrm>
          <a:custGeom>
            <a:avLst/>
            <a:gdLst/>
            <a:ahLst/>
            <a:cxnLst/>
            <a:rect l="l" t="t" r="r" b="b"/>
            <a:pathLst>
              <a:path w="5602852" h="3896821">
                <a:moveTo>
                  <a:pt x="0" y="0"/>
                </a:moveTo>
                <a:lnTo>
                  <a:pt x="5602851" y="0"/>
                </a:lnTo>
                <a:lnTo>
                  <a:pt x="5602851" y="3896821"/>
                </a:lnTo>
                <a:lnTo>
                  <a:pt x="0" y="3896821"/>
                </a:lnTo>
                <a:lnTo>
                  <a:pt x="0" y="0"/>
                </a:lnTo>
                <a:close/>
              </a:path>
            </a:pathLst>
          </a:custGeom>
          <a:blipFill>
            <a:blip r:embed="rId5"/>
            <a:stretch>
              <a:fillRect l="-5994" r="-5994"/>
            </a:stretch>
          </a:blipFill>
        </p:spPr>
      </p:sp>
      <p:sp>
        <p:nvSpPr>
          <p:cNvPr id="12" name="Freeform 12"/>
          <p:cNvSpPr/>
          <p:nvPr/>
        </p:nvSpPr>
        <p:spPr>
          <a:xfrm>
            <a:off x="0" y="5118535"/>
            <a:ext cx="5719971" cy="3564912"/>
          </a:xfrm>
          <a:custGeom>
            <a:avLst/>
            <a:gdLst/>
            <a:ahLst/>
            <a:cxnLst/>
            <a:rect l="l" t="t" r="r" b="b"/>
            <a:pathLst>
              <a:path w="5719971" h="3564912">
                <a:moveTo>
                  <a:pt x="0" y="0"/>
                </a:moveTo>
                <a:lnTo>
                  <a:pt x="5719971" y="0"/>
                </a:lnTo>
                <a:lnTo>
                  <a:pt x="5719971" y="3564912"/>
                </a:lnTo>
                <a:lnTo>
                  <a:pt x="0" y="3564912"/>
                </a:lnTo>
                <a:lnTo>
                  <a:pt x="0" y="0"/>
                </a:lnTo>
                <a:close/>
              </a:path>
            </a:pathLst>
          </a:custGeom>
          <a:blipFill>
            <a:blip r:embed="rId6"/>
            <a:stretch>
              <a:fillRect/>
            </a:stretch>
          </a:blipFill>
        </p:spPr>
      </p:sp>
      <p:sp>
        <p:nvSpPr>
          <p:cNvPr id="13" name="TextBox 13"/>
          <p:cNvSpPr txBox="1"/>
          <p:nvPr/>
        </p:nvSpPr>
        <p:spPr>
          <a:xfrm>
            <a:off x="5876326" y="70390"/>
            <a:ext cx="12229788" cy="762450"/>
          </a:xfrm>
          <a:prstGeom prst="rect">
            <a:avLst/>
          </a:prstGeom>
        </p:spPr>
        <p:txBody>
          <a:bodyPr lIns="0" tIns="0" rIns="0" bIns="0" rtlCol="0" anchor="t">
            <a:spAutoFit/>
          </a:bodyPr>
          <a:lstStyle/>
          <a:p>
            <a:pPr algn="ctr">
              <a:lnSpc>
                <a:spcPts val="6275"/>
              </a:lnSpc>
              <a:spcBef>
                <a:spcPct val="0"/>
              </a:spcBef>
            </a:pPr>
            <a:r>
              <a:rPr lang="en-US" sz="4482">
                <a:solidFill>
                  <a:srgbClr val="2F66DC"/>
                </a:solidFill>
                <a:latin typeface="Raleway Heavy"/>
                <a:ea typeface="Raleway Heavy"/>
                <a:cs typeface="Raleway Heavy"/>
                <a:sym typeface="Raleway Heavy"/>
              </a:rPr>
              <a:t>PRESENTATION DE L’ENTE</a:t>
            </a:r>
          </a:p>
        </p:txBody>
      </p:sp>
      <p:sp>
        <p:nvSpPr>
          <p:cNvPr id="14" name="TextBox 14"/>
          <p:cNvSpPr txBox="1"/>
          <p:nvPr/>
        </p:nvSpPr>
        <p:spPr>
          <a:xfrm>
            <a:off x="5968765" y="1758155"/>
            <a:ext cx="11902365" cy="4853044"/>
          </a:xfrm>
          <a:prstGeom prst="rect">
            <a:avLst/>
          </a:prstGeom>
        </p:spPr>
        <p:txBody>
          <a:bodyPr lIns="0" tIns="0" rIns="0" bIns="0" rtlCol="0" anchor="t">
            <a:spAutoFit/>
          </a:bodyPr>
          <a:lstStyle/>
          <a:p>
            <a:pPr algn="l">
              <a:lnSpc>
                <a:spcPts val="5509"/>
              </a:lnSpc>
              <a:spcBef>
                <a:spcPct val="0"/>
              </a:spcBef>
            </a:pPr>
            <a:r>
              <a:rPr lang="en-US" sz="3935">
                <a:solidFill>
                  <a:srgbClr val="FF914D"/>
                </a:solidFill>
                <a:latin typeface="Source Sans Pro"/>
                <a:ea typeface="Source Sans Pro"/>
                <a:cs typeface="Source Sans Pro"/>
                <a:sym typeface="Source Sans Pro"/>
              </a:rPr>
              <a:t>Conception des outils de collecte :</a:t>
            </a:r>
            <a:r>
              <a:rPr lang="en-US" sz="3935">
                <a:solidFill>
                  <a:srgbClr val="FFFFFF"/>
                </a:solidFill>
                <a:latin typeface="Source Sans Pro"/>
                <a:ea typeface="Source Sans Pro"/>
                <a:cs typeface="Source Sans Pro"/>
                <a:sym typeface="Source Sans Pro"/>
              </a:rPr>
              <a:t> Les outils de collecte, notamment les questionnaires pour les ménages et les enfants, ont été élaborés de manière participative avec l'appui du BIT, du Ministère en charge du travail et de l'UNICEF. Un questionnaire cognitif spécifique a été utilisé pour évaluer la compréhension des questions par les enfants et leurs parents/tuteurs.</a:t>
            </a:r>
          </a:p>
        </p:txBody>
      </p:sp>
      <p:sp>
        <p:nvSpPr>
          <p:cNvPr id="15" name="TextBox 15"/>
          <p:cNvSpPr txBox="1"/>
          <p:nvPr/>
        </p:nvSpPr>
        <p:spPr>
          <a:xfrm>
            <a:off x="8029279" y="9141426"/>
            <a:ext cx="2987527" cy="341506"/>
          </a:xfrm>
          <a:prstGeom prst="rect">
            <a:avLst/>
          </a:prstGeom>
        </p:spPr>
        <p:txBody>
          <a:bodyPr lIns="0" tIns="0" rIns="0" bIns="0" rtlCol="0" anchor="t">
            <a:spAutoFit/>
          </a:bodyPr>
          <a:lstStyle/>
          <a:p>
            <a:pPr algn="ctr">
              <a:lnSpc>
                <a:spcPts val="2701"/>
              </a:lnSpc>
              <a:spcBef>
                <a:spcPct val="0"/>
              </a:spcBef>
            </a:pPr>
            <a:r>
              <a:rPr lang="en-US" sz="1929">
                <a:solidFill>
                  <a:srgbClr val="FFFFFF"/>
                </a:solidFill>
                <a:latin typeface="Source Sans Pro"/>
                <a:ea typeface="Source Sans Pro"/>
                <a:cs typeface="Source Sans Pro"/>
                <a:sym typeface="Source Sans Pro"/>
              </a:rPr>
              <a:t>www.insd.bf</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5876326" y="0"/>
            <a:ext cx="12411674" cy="1641211"/>
            <a:chOff x="0" y="0"/>
            <a:chExt cx="4198517" cy="555175"/>
          </a:xfrm>
        </p:grpSpPr>
        <p:sp>
          <p:nvSpPr>
            <p:cNvPr id="4" name="Freeform 4"/>
            <p:cNvSpPr/>
            <p:nvPr/>
          </p:nvSpPr>
          <p:spPr>
            <a:xfrm>
              <a:off x="0" y="0"/>
              <a:ext cx="4198517" cy="555175"/>
            </a:xfrm>
            <a:custGeom>
              <a:avLst/>
              <a:gdLst/>
              <a:ahLst/>
              <a:cxnLst/>
              <a:rect l="l" t="t" r="r" b="b"/>
              <a:pathLst>
                <a:path w="4198517" h="555175">
                  <a:moveTo>
                    <a:pt x="0" y="0"/>
                  </a:moveTo>
                  <a:lnTo>
                    <a:pt x="4198517" y="0"/>
                  </a:lnTo>
                  <a:lnTo>
                    <a:pt x="4198517" y="555175"/>
                  </a:lnTo>
                  <a:lnTo>
                    <a:pt x="0" y="555175"/>
                  </a:lnTo>
                  <a:close/>
                </a:path>
              </a:pathLst>
            </a:custGeom>
            <a:solidFill>
              <a:srgbClr val="FFFFFF"/>
            </a:solidFill>
          </p:spPr>
        </p:sp>
      </p:grpSp>
      <p:sp>
        <p:nvSpPr>
          <p:cNvPr id="5" name="AutoShape 5"/>
          <p:cNvSpPr/>
          <p:nvPr/>
        </p:nvSpPr>
        <p:spPr>
          <a:xfrm>
            <a:off x="6422782" y="2911260"/>
            <a:ext cx="11242071" cy="0"/>
          </a:xfrm>
          <a:prstGeom prst="line">
            <a:avLst/>
          </a:prstGeom>
          <a:ln w="57150" cap="rnd">
            <a:solidFill>
              <a:srgbClr val="2F66DC"/>
            </a:solidFill>
            <a:prstDash val="sysDot"/>
            <a:headEnd type="none" w="sm" len="sm"/>
            <a:tailEnd type="none" w="sm" len="sm"/>
          </a:ln>
        </p:spPr>
      </p:sp>
      <p:grpSp>
        <p:nvGrpSpPr>
          <p:cNvPr id="6" name="Group 6"/>
          <p:cNvGrpSpPr/>
          <p:nvPr/>
        </p:nvGrpSpPr>
        <p:grpSpPr>
          <a:xfrm>
            <a:off x="7861861" y="9028807"/>
            <a:ext cx="3750213" cy="606538"/>
            <a:chOff x="0" y="0"/>
            <a:chExt cx="2506393" cy="405369"/>
          </a:xfrm>
        </p:grpSpPr>
        <p:sp>
          <p:nvSpPr>
            <p:cNvPr id="7" name="Freeform 7"/>
            <p:cNvSpPr/>
            <p:nvPr/>
          </p:nvSpPr>
          <p:spPr>
            <a:xfrm>
              <a:off x="0" y="0"/>
              <a:ext cx="2506393" cy="405370"/>
            </a:xfrm>
            <a:custGeom>
              <a:avLst/>
              <a:gdLst/>
              <a:ahLst/>
              <a:cxnLst/>
              <a:rect l="l" t="t" r="r" b="b"/>
              <a:pathLst>
                <a:path w="2506393" h="405370">
                  <a:moveTo>
                    <a:pt x="2381933" y="59690"/>
                  </a:moveTo>
                  <a:cubicBezTo>
                    <a:pt x="2417493" y="59690"/>
                    <a:pt x="2446703" y="88900"/>
                    <a:pt x="2446703" y="124460"/>
                  </a:cubicBezTo>
                  <a:lnTo>
                    <a:pt x="2446703" y="280909"/>
                  </a:lnTo>
                  <a:cubicBezTo>
                    <a:pt x="2446703" y="316470"/>
                    <a:pt x="2417493" y="345679"/>
                    <a:pt x="2381933" y="345679"/>
                  </a:cubicBezTo>
                  <a:lnTo>
                    <a:pt x="124460" y="345679"/>
                  </a:lnTo>
                  <a:cubicBezTo>
                    <a:pt x="88900" y="345679"/>
                    <a:pt x="59690" y="316470"/>
                    <a:pt x="59690" y="280909"/>
                  </a:cubicBezTo>
                  <a:lnTo>
                    <a:pt x="59690" y="124460"/>
                  </a:lnTo>
                  <a:cubicBezTo>
                    <a:pt x="59690" y="88900"/>
                    <a:pt x="88900" y="59690"/>
                    <a:pt x="124460" y="59690"/>
                  </a:cubicBezTo>
                  <a:lnTo>
                    <a:pt x="2381933" y="59690"/>
                  </a:lnTo>
                  <a:moveTo>
                    <a:pt x="2381933" y="0"/>
                  </a:moveTo>
                  <a:lnTo>
                    <a:pt x="124460" y="0"/>
                  </a:lnTo>
                  <a:cubicBezTo>
                    <a:pt x="55880" y="0"/>
                    <a:pt x="0" y="55880"/>
                    <a:pt x="0" y="124460"/>
                  </a:cubicBezTo>
                  <a:lnTo>
                    <a:pt x="0" y="280909"/>
                  </a:lnTo>
                  <a:cubicBezTo>
                    <a:pt x="0" y="349489"/>
                    <a:pt x="55880" y="405370"/>
                    <a:pt x="124460" y="405370"/>
                  </a:cubicBezTo>
                  <a:lnTo>
                    <a:pt x="2381933" y="405370"/>
                  </a:lnTo>
                  <a:cubicBezTo>
                    <a:pt x="2450513" y="405370"/>
                    <a:pt x="2506393" y="349489"/>
                    <a:pt x="2506393" y="280909"/>
                  </a:cubicBezTo>
                  <a:lnTo>
                    <a:pt x="2506393" y="124460"/>
                  </a:lnTo>
                  <a:cubicBezTo>
                    <a:pt x="2506393" y="55880"/>
                    <a:pt x="2450513" y="0"/>
                    <a:pt x="2381933" y="0"/>
                  </a:cubicBezTo>
                  <a:close/>
                </a:path>
              </a:pathLst>
            </a:custGeom>
            <a:solidFill>
              <a:srgbClr val="FFFFFF"/>
            </a:solidFill>
          </p:spPr>
        </p:sp>
      </p:grpSp>
      <p:grpSp>
        <p:nvGrpSpPr>
          <p:cNvPr id="8" name="Group 8"/>
          <p:cNvGrpSpPr/>
          <p:nvPr/>
        </p:nvGrpSpPr>
        <p:grpSpPr>
          <a:xfrm>
            <a:off x="11105707" y="9112865"/>
            <a:ext cx="456375" cy="445250"/>
            <a:chOff x="0" y="0"/>
            <a:chExt cx="166487" cy="162429"/>
          </a:xfrm>
        </p:grpSpPr>
        <p:sp>
          <p:nvSpPr>
            <p:cNvPr id="9" name="Freeform 9"/>
            <p:cNvSpPr/>
            <p:nvPr/>
          </p:nvSpPr>
          <p:spPr>
            <a:xfrm>
              <a:off x="0" y="0"/>
              <a:ext cx="166487" cy="162429"/>
            </a:xfrm>
            <a:custGeom>
              <a:avLst/>
              <a:gdLst/>
              <a:ahLst/>
              <a:cxnLst/>
              <a:rect l="l" t="t" r="r" b="b"/>
              <a:pathLst>
                <a:path w="166487" h="162429">
                  <a:moveTo>
                    <a:pt x="0" y="0"/>
                  </a:moveTo>
                  <a:lnTo>
                    <a:pt x="166487" y="0"/>
                  </a:lnTo>
                  <a:lnTo>
                    <a:pt x="166487" y="162429"/>
                  </a:lnTo>
                  <a:lnTo>
                    <a:pt x="0" y="162429"/>
                  </a:lnTo>
                  <a:close/>
                </a:path>
              </a:pathLst>
            </a:custGeom>
            <a:solidFill>
              <a:srgbClr val="FFFFFF"/>
            </a:solidFill>
          </p:spPr>
        </p:sp>
      </p:grpSp>
      <p:sp>
        <p:nvSpPr>
          <p:cNvPr id="10" name="Freeform 10"/>
          <p:cNvSpPr/>
          <p:nvPr/>
        </p:nvSpPr>
        <p:spPr>
          <a:xfrm>
            <a:off x="11186489" y="9188085"/>
            <a:ext cx="294811" cy="294811"/>
          </a:xfrm>
          <a:custGeom>
            <a:avLst/>
            <a:gdLst/>
            <a:ahLst/>
            <a:cxnLst/>
            <a:rect l="l" t="t" r="r" b="b"/>
            <a:pathLst>
              <a:path w="294811" h="294811">
                <a:moveTo>
                  <a:pt x="0" y="0"/>
                </a:moveTo>
                <a:lnTo>
                  <a:pt x="294810" y="0"/>
                </a:lnTo>
                <a:lnTo>
                  <a:pt x="294810" y="294810"/>
                </a:lnTo>
                <a:lnTo>
                  <a:pt x="0" y="29481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1" name="Freeform 11"/>
          <p:cNvSpPr/>
          <p:nvPr/>
        </p:nvSpPr>
        <p:spPr>
          <a:xfrm>
            <a:off x="117120" y="156115"/>
            <a:ext cx="5602852" cy="3896821"/>
          </a:xfrm>
          <a:custGeom>
            <a:avLst/>
            <a:gdLst/>
            <a:ahLst/>
            <a:cxnLst/>
            <a:rect l="l" t="t" r="r" b="b"/>
            <a:pathLst>
              <a:path w="5602852" h="3896821">
                <a:moveTo>
                  <a:pt x="0" y="0"/>
                </a:moveTo>
                <a:lnTo>
                  <a:pt x="5602851" y="0"/>
                </a:lnTo>
                <a:lnTo>
                  <a:pt x="5602851" y="3896821"/>
                </a:lnTo>
                <a:lnTo>
                  <a:pt x="0" y="3896821"/>
                </a:lnTo>
                <a:lnTo>
                  <a:pt x="0" y="0"/>
                </a:lnTo>
                <a:close/>
              </a:path>
            </a:pathLst>
          </a:custGeom>
          <a:blipFill>
            <a:blip r:embed="rId5"/>
            <a:stretch>
              <a:fillRect l="-5994" r="-5994"/>
            </a:stretch>
          </a:blipFill>
        </p:spPr>
      </p:sp>
      <p:sp>
        <p:nvSpPr>
          <p:cNvPr id="12" name="Freeform 12"/>
          <p:cNvSpPr/>
          <p:nvPr/>
        </p:nvSpPr>
        <p:spPr>
          <a:xfrm>
            <a:off x="0" y="5118535"/>
            <a:ext cx="5719971" cy="3564912"/>
          </a:xfrm>
          <a:custGeom>
            <a:avLst/>
            <a:gdLst/>
            <a:ahLst/>
            <a:cxnLst/>
            <a:rect l="l" t="t" r="r" b="b"/>
            <a:pathLst>
              <a:path w="5719971" h="3564912">
                <a:moveTo>
                  <a:pt x="0" y="0"/>
                </a:moveTo>
                <a:lnTo>
                  <a:pt x="5719971" y="0"/>
                </a:lnTo>
                <a:lnTo>
                  <a:pt x="5719971" y="3564912"/>
                </a:lnTo>
                <a:lnTo>
                  <a:pt x="0" y="3564912"/>
                </a:lnTo>
                <a:lnTo>
                  <a:pt x="0" y="0"/>
                </a:lnTo>
                <a:close/>
              </a:path>
            </a:pathLst>
          </a:custGeom>
          <a:blipFill>
            <a:blip r:embed="rId6"/>
            <a:stretch>
              <a:fillRect/>
            </a:stretch>
          </a:blipFill>
        </p:spPr>
      </p:sp>
      <p:sp>
        <p:nvSpPr>
          <p:cNvPr id="13" name="TextBox 13"/>
          <p:cNvSpPr txBox="1"/>
          <p:nvPr/>
        </p:nvSpPr>
        <p:spPr>
          <a:xfrm>
            <a:off x="5876326" y="70390"/>
            <a:ext cx="12229788" cy="762450"/>
          </a:xfrm>
          <a:prstGeom prst="rect">
            <a:avLst/>
          </a:prstGeom>
        </p:spPr>
        <p:txBody>
          <a:bodyPr lIns="0" tIns="0" rIns="0" bIns="0" rtlCol="0" anchor="t">
            <a:spAutoFit/>
          </a:bodyPr>
          <a:lstStyle/>
          <a:p>
            <a:pPr algn="ctr">
              <a:lnSpc>
                <a:spcPts val="6275"/>
              </a:lnSpc>
              <a:spcBef>
                <a:spcPct val="0"/>
              </a:spcBef>
            </a:pPr>
            <a:r>
              <a:rPr lang="en-US" sz="4482">
                <a:solidFill>
                  <a:srgbClr val="2F66DC"/>
                </a:solidFill>
                <a:latin typeface="Raleway Heavy"/>
                <a:ea typeface="Raleway Heavy"/>
                <a:cs typeface="Raleway Heavy"/>
                <a:sym typeface="Raleway Heavy"/>
              </a:rPr>
              <a:t>PRESENTATION DE L’ENTE</a:t>
            </a:r>
          </a:p>
        </p:txBody>
      </p:sp>
      <p:sp>
        <p:nvSpPr>
          <p:cNvPr id="14" name="TextBox 14"/>
          <p:cNvSpPr txBox="1"/>
          <p:nvPr/>
        </p:nvSpPr>
        <p:spPr>
          <a:xfrm>
            <a:off x="5968765" y="1758155"/>
            <a:ext cx="11902365" cy="4157719"/>
          </a:xfrm>
          <a:prstGeom prst="rect">
            <a:avLst/>
          </a:prstGeom>
        </p:spPr>
        <p:txBody>
          <a:bodyPr lIns="0" tIns="0" rIns="0" bIns="0" rtlCol="0" anchor="t">
            <a:spAutoFit/>
          </a:bodyPr>
          <a:lstStyle/>
          <a:p>
            <a:pPr algn="l">
              <a:lnSpc>
                <a:spcPts val="5509"/>
              </a:lnSpc>
              <a:spcBef>
                <a:spcPct val="0"/>
              </a:spcBef>
            </a:pPr>
            <a:r>
              <a:rPr lang="en-US" sz="3935">
                <a:solidFill>
                  <a:srgbClr val="FF914D"/>
                </a:solidFill>
                <a:latin typeface="Source Sans Pro"/>
                <a:ea typeface="Source Sans Pro"/>
                <a:cs typeface="Source Sans Pro"/>
                <a:sym typeface="Source Sans Pro"/>
              </a:rPr>
              <a:t>Démarche méthodologique :</a:t>
            </a:r>
            <a:r>
              <a:rPr lang="en-US" sz="3935">
                <a:solidFill>
                  <a:srgbClr val="FFFFFF"/>
                </a:solidFill>
                <a:latin typeface="Source Sans Pro"/>
                <a:ea typeface="Source Sans Pro"/>
                <a:cs typeface="Source Sans Pro"/>
                <a:sym typeface="Source Sans Pro"/>
              </a:rPr>
              <a:t> La méthodologie d'échantillonnage a pris en compte les contraintes techniques et sécuritaires, avec une stratification basée sur les zones de dénombrement (ZD). Un plan de sondage stratifié à deux degrés a été utilisé pour sélectionner les ménages.</a:t>
            </a:r>
          </a:p>
        </p:txBody>
      </p:sp>
      <p:sp>
        <p:nvSpPr>
          <p:cNvPr id="15" name="TextBox 15"/>
          <p:cNvSpPr txBox="1"/>
          <p:nvPr/>
        </p:nvSpPr>
        <p:spPr>
          <a:xfrm>
            <a:off x="8029279" y="9141426"/>
            <a:ext cx="2987527" cy="341506"/>
          </a:xfrm>
          <a:prstGeom prst="rect">
            <a:avLst/>
          </a:prstGeom>
        </p:spPr>
        <p:txBody>
          <a:bodyPr lIns="0" tIns="0" rIns="0" bIns="0" rtlCol="0" anchor="t">
            <a:spAutoFit/>
          </a:bodyPr>
          <a:lstStyle/>
          <a:p>
            <a:pPr algn="ctr">
              <a:lnSpc>
                <a:spcPts val="2701"/>
              </a:lnSpc>
              <a:spcBef>
                <a:spcPct val="0"/>
              </a:spcBef>
            </a:pPr>
            <a:r>
              <a:rPr lang="en-US" sz="1929">
                <a:solidFill>
                  <a:srgbClr val="FFFFFF"/>
                </a:solidFill>
                <a:latin typeface="Source Sans Pro"/>
                <a:ea typeface="Source Sans Pro"/>
                <a:cs typeface="Source Sans Pro"/>
                <a:sym typeface="Source Sans Pro"/>
              </a:rPr>
              <a:t>www.insd.bf</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1134</Words>
  <Application>Microsoft Office PowerPoint</Application>
  <PresentationFormat>Personnalisé</PresentationFormat>
  <Paragraphs>87</Paragraphs>
  <Slides>16</Slides>
  <Notes>0</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16</vt:i4>
      </vt:variant>
    </vt:vector>
  </HeadingPairs>
  <TitlesOfParts>
    <vt:vector size="27" baseType="lpstr">
      <vt:lpstr>Raleway Heavy</vt:lpstr>
      <vt:lpstr>Poppins Bold</vt:lpstr>
      <vt:lpstr>Poppins Ultra-Bold</vt:lpstr>
      <vt:lpstr>Garet Ultra-Bold</vt:lpstr>
      <vt:lpstr>Quicksand Medium</vt:lpstr>
      <vt:lpstr>Arial</vt:lpstr>
      <vt:lpstr>Calibri</vt:lpstr>
      <vt:lpstr>Poppins</vt:lpstr>
      <vt:lpstr>Source Sans Pro</vt:lpstr>
      <vt:lpstr>Cormorant Garamond Bold</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Brown White Modern University Admission Video </dc:title>
  <cp:lastModifiedBy>Ollo Fabrice</cp:lastModifiedBy>
  <cp:revision>2</cp:revision>
  <dcterms:created xsi:type="dcterms:W3CDTF">2006-08-16T00:00:00Z</dcterms:created>
  <dcterms:modified xsi:type="dcterms:W3CDTF">2024-12-12T23:04:23Z</dcterms:modified>
  <dc:identifier>DAGPU2PkAmc</dc:identifier>
</cp:coreProperties>
</file>